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1" r:id="rId4"/>
    <p:sldMasterId id="2147483689" r:id="rId5"/>
  </p:sldMasterIdLst>
  <p:notesMasterIdLst>
    <p:notesMasterId r:id="rId22"/>
  </p:notesMasterIdLst>
  <p:handoutMasterIdLst>
    <p:handoutMasterId r:id="rId23"/>
  </p:handoutMasterIdLst>
  <p:sldIdLst>
    <p:sldId id="1295" r:id="rId6"/>
    <p:sldId id="2354" r:id="rId7"/>
    <p:sldId id="1704" r:id="rId8"/>
    <p:sldId id="2364" r:id="rId9"/>
    <p:sldId id="2472" r:id="rId10"/>
    <p:sldId id="2473" r:id="rId11"/>
    <p:sldId id="2355" r:id="rId12"/>
    <p:sldId id="2356" r:id="rId13"/>
    <p:sldId id="2358" r:id="rId14"/>
    <p:sldId id="2361" r:id="rId15"/>
    <p:sldId id="2362" r:id="rId16"/>
    <p:sldId id="354" r:id="rId17"/>
    <p:sldId id="2367" r:id="rId18"/>
    <p:sldId id="2471" r:id="rId19"/>
    <p:sldId id="2475" r:id="rId20"/>
    <p:sldId id="2474" r:id="rId21"/>
  </p:sldIdLst>
  <p:sldSz cx="12192000" cy="6858000"/>
  <p:notesSz cx="6794500" cy="9906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728" userDrawn="1">
          <p15:clr>
            <a:srgbClr val="A4A3A4"/>
          </p15:clr>
        </p15:guide>
        <p15:guide id="4" orient="horz" pos="1296" userDrawn="1">
          <p15:clr>
            <a:srgbClr val="A4A3A4"/>
          </p15:clr>
        </p15:guide>
        <p15:guide id="5" orient="horz" pos="864" userDrawn="1">
          <p15:clr>
            <a:srgbClr val="A4A3A4"/>
          </p15:clr>
        </p15:guide>
        <p15:guide id="6" orient="horz" pos="434" userDrawn="1">
          <p15:clr>
            <a:srgbClr val="A4A3A4"/>
          </p15:clr>
        </p15:guide>
        <p15:guide id="7" orient="horz" pos="2590" userDrawn="1">
          <p15:clr>
            <a:srgbClr val="A4A3A4"/>
          </p15:clr>
        </p15:guide>
        <p15:guide id="8" orient="horz" pos="3022" userDrawn="1">
          <p15:clr>
            <a:srgbClr val="A4A3A4"/>
          </p15:clr>
        </p15:guide>
        <p15:guide id="9" orient="horz" pos="3454" userDrawn="1">
          <p15:clr>
            <a:srgbClr val="A4A3A4"/>
          </p15:clr>
        </p15:guide>
        <p15:guide id="10" orient="horz" pos="3884" userDrawn="1">
          <p15:clr>
            <a:srgbClr val="A4A3A4"/>
          </p15:clr>
        </p15:guide>
        <p15:guide id="11" pos="3359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2398" userDrawn="1">
          <p15:clr>
            <a:srgbClr val="A4A3A4"/>
          </p15:clr>
        </p15:guide>
        <p15:guide id="14" pos="1920" userDrawn="1">
          <p15:clr>
            <a:srgbClr val="A4A3A4"/>
          </p15:clr>
        </p15:guide>
        <p15:guide id="15" pos="1438" userDrawn="1">
          <p15:clr>
            <a:srgbClr val="A4A3A4"/>
          </p15:clr>
        </p15:guide>
        <p15:guide id="16" pos="960" userDrawn="1">
          <p15:clr>
            <a:srgbClr val="A4A3A4"/>
          </p15:clr>
        </p15:guide>
        <p15:guide id="17" pos="479" userDrawn="1">
          <p15:clr>
            <a:srgbClr val="A4A3A4"/>
          </p15:clr>
        </p15:guide>
        <p15:guide id="18" pos="4320" userDrawn="1">
          <p15:clr>
            <a:srgbClr val="A4A3A4"/>
          </p15:clr>
        </p15:guide>
        <p15:guide id="19" pos="4798" userDrawn="1">
          <p15:clr>
            <a:srgbClr val="A4A3A4"/>
          </p15:clr>
        </p15:guide>
        <p15:guide id="20" pos="5278" userDrawn="1">
          <p15:clr>
            <a:srgbClr val="A4A3A4"/>
          </p15:clr>
        </p15:guide>
        <p15:guide id="21" pos="5756" userDrawn="1">
          <p15:clr>
            <a:srgbClr val="A4A3A4"/>
          </p15:clr>
        </p15:guide>
        <p15:guide id="22" pos="6236" userDrawn="1">
          <p15:clr>
            <a:srgbClr val="A4A3A4"/>
          </p15:clr>
        </p15:guide>
        <p15:guide id="23" pos="6718" userDrawn="1">
          <p15:clr>
            <a:srgbClr val="A4A3A4"/>
          </p15:clr>
        </p15:guide>
        <p15:guide id="24" pos="7198" userDrawn="1">
          <p15:clr>
            <a:srgbClr val="A4A3A4"/>
          </p15:clr>
        </p15:guide>
        <p15:guide id="25" orient="horz" pos="2152">
          <p15:clr>
            <a:srgbClr val="A4A3A4"/>
          </p15:clr>
        </p15:guide>
        <p15:guide id="26" orient="horz" pos="87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e" initials="A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08C"/>
    <a:srgbClr val="C09200"/>
    <a:srgbClr val="4F81BD"/>
    <a:srgbClr val="00FF00"/>
    <a:srgbClr val="FE783C"/>
    <a:srgbClr val="FE570D"/>
    <a:srgbClr val="CCCCFF"/>
    <a:srgbClr val="FFE6CD"/>
    <a:srgbClr val="FFCCCC"/>
    <a:srgbClr val="FFCC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3" autoAdjust="0"/>
    <p:restoredTop sz="94265" autoAdjust="0"/>
  </p:normalViewPr>
  <p:slideViewPr>
    <p:cSldViewPr snapToGrid="0" snapToObjects="1">
      <p:cViewPr varScale="1">
        <p:scale>
          <a:sx n="68" d="100"/>
          <a:sy n="68" d="100"/>
        </p:scale>
        <p:origin x="1128" y="60"/>
      </p:cViewPr>
      <p:guideLst>
        <p:guide pos="3840"/>
        <p:guide orient="horz" pos="2160"/>
        <p:guide orient="horz" pos="1728"/>
        <p:guide orient="horz" pos="1296"/>
        <p:guide orient="horz" pos="864"/>
        <p:guide orient="horz" pos="434"/>
        <p:guide orient="horz" pos="2590"/>
        <p:guide orient="horz" pos="3022"/>
        <p:guide orient="horz" pos="3454"/>
        <p:guide orient="horz" pos="3884"/>
        <p:guide pos="3359"/>
        <p:guide pos="2880"/>
        <p:guide pos="2398"/>
        <p:guide pos="1920"/>
        <p:guide pos="1438"/>
        <p:guide pos="960"/>
        <p:guide pos="479"/>
        <p:guide pos="4320"/>
        <p:guide pos="4798"/>
        <p:guide pos="5278"/>
        <p:guide pos="5756"/>
        <p:guide pos="6236"/>
        <p:guide pos="6718"/>
        <p:guide pos="7198"/>
        <p:guide orient="horz" pos="2152"/>
        <p:guide orient="horz" pos="8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44283" cy="495300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52" y="5"/>
            <a:ext cx="2944283" cy="495300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r">
              <a:defRPr sz="1200"/>
            </a:lvl1pPr>
          </a:lstStyle>
          <a:p>
            <a:fld id="{4A71F510-2865-AD40-B295-EFE53B47B615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408981"/>
            <a:ext cx="2944283" cy="495300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52" y="9408981"/>
            <a:ext cx="2944283" cy="495300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r">
              <a:defRPr sz="1200"/>
            </a:lvl1pPr>
          </a:lstStyle>
          <a:p>
            <a:fld id="{FB7C96FB-A7F6-4D46-979D-BE69A3DE088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5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44283" cy="497020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52" y="0"/>
            <a:ext cx="2944283" cy="497020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r">
              <a:defRPr sz="1200"/>
            </a:lvl1pPr>
          </a:lstStyle>
          <a:p>
            <a:fld id="{038A2DA8-FDC1-D147-9E87-8AE9AC161936}" type="datetimeFigureOut">
              <a:rPr lang="en-GB" smtClean="0"/>
              <a:pPr/>
              <a:t>13/04/2021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4" tIns="45692" rIns="91384" bIns="4569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384" tIns="45692" rIns="91384" bIns="45692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08988"/>
            <a:ext cx="2944283" cy="497019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52" y="9408988"/>
            <a:ext cx="2944283" cy="497019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r">
              <a:defRPr sz="1200"/>
            </a:lvl1pPr>
          </a:lstStyle>
          <a:p>
            <a:fld id="{1A54B304-E99A-554B-A154-AA493B70D9F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02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28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4B304-E99A-554B-A154-AA493B70D9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260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4B304-E99A-554B-A154-AA493B70D9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15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4B304-E99A-554B-A154-AA493B70D9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314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4B304-E99A-554B-A154-AA493B70D9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902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4B304-E99A-554B-A154-AA493B70D9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99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4B304-E99A-554B-A154-AA493B70D9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79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8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4B304-E99A-554B-A154-AA493B70D9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129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4B304-E99A-554B-A154-AA493B70D9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58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4B304-E99A-554B-A154-AA493B70D9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336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4B304-E99A-554B-A154-AA493B70D9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820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4B304-E99A-554B-A154-AA493B70D9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11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4B304-E99A-554B-A154-AA493B70D9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92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2" y="5638329"/>
            <a:ext cx="1478493" cy="53593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3625" y="6532021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1" name="Date Placeholder 4"/>
          <p:cNvSpPr txBox="1">
            <a:spLocks/>
          </p:cNvSpPr>
          <p:nvPr userDrawn="1"/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Marzo 2016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18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9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49025" y="6535498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4496" y="1363678"/>
            <a:ext cx="6076985" cy="205422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879087" y="2344098"/>
            <a:ext cx="1098240" cy="3808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3" y="701166"/>
            <a:ext cx="1478493" cy="535932"/>
          </a:xfrm>
          <a:prstGeom prst="rect">
            <a:avLst/>
          </a:prstGeom>
        </p:spPr>
      </p:pic>
      <p:sp>
        <p:nvSpPr>
          <p:cNvPr id="11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043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 userDrawn="1">
            <p:ph type="dt" sz="half" idx="14"/>
          </p:nvPr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372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 userDrawn="1">
            <p:ph type="dt" sz="half" idx="15"/>
          </p:nvPr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594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21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860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80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282825" y="6264275"/>
            <a:ext cx="8382000" cy="1539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206245" y="6528703"/>
            <a:ext cx="762000" cy="15388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3F8766EF-29E8-4B8B-9FFA-FA044E3C79E5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5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5525" y="6455077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7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54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4496" y="1363678"/>
            <a:ext cx="6076985" cy="205422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879087" y="2344098"/>
            <a:ext cx="1098240" cy="3808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3" y="701166"/>
            <a:ext cx="1478493" cy="535932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8225" y="6532021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 dirty="0"/>
          </a:p>
        </p:txBody>
      </p:sp>
      <p:sp>
        <p:nvSpPr>
          <p:cNvPr id="7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78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0125" y="6532021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4"/>
          </p:nvPr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5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4725" y="6455077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9" name="Date Placeholder 4"/>
          <p:cNvSpPr>
            <a:spLocks noGrp="1"/>
          </p:cNvSpPr>
          <p:nvPr userDrawn="1">
            <p:ph type="dt" sz="half" idx="15"/>
          </p:nvPr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46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8225" y="6532021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7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98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3625" y="6486186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6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5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9025" y="6532021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4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33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2" y="5638329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3" y="701166"/>
            <a:ext cx="1478493" cy="53593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4425" y="6532021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19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81" r:id="rId4"/>
    <p:sldLayoutId id="2147483682" r:id="rId5"/>
    <p:sldLayoutId id="2147483683" r:id="rId6"/>
    <p:sldLayoutId id="2147483685" r:id="rId7"/>
    <p:sldLayoutId id="214748368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6325" y="6532021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3" y="701166"/>
            <a:ext cx="1478493" cy="535932"/>
          </a:xfrm>
          <a:prstGeom prst="rect">
            <a:avLst/>
          </a:prstGeom>
        </p:spPr>
      </p:pic>
      <p:sp>
        <p:nvSpPr>
          <p:cNvPr id="12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772211" y="6455077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algn="l" defTabSz="914400" rtl="0" eaLnBrk="1" latinLnBrk="0" hangingPunct="1">
              <a:defRPr lang="en-GB" sz="1000" kern="1200" noProof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70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12672"/>
            <a:ext cx="7343421" cy="1716335"/>
          </a:xfrm>
        </p:spPr>
        <p:txBody>
          <a:bodyPr/>
          <a:lstStyle/>
          <a:p>
            <a:r>
              <a:rPr lang="en-US" dirty="0"/>
              <a:t>Sisma Centro Italia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Enel Energia</a:t>
            </a:r>
            <a:endParaRPr lang="en-GB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1999" y="5200555"/>
            <a:ext cx="5729112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Roma, Aprile 2021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466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72998" y="700389"/>
            <a:ext cx="8724838" cy="394980"/>
          </a:xfrm>
        </p:spPr>
        <p:txBody>
          <a:bodyPr/>
          <a:lstStyle/>
          <a:p>
            <a:r>
              <a:rPr lang="en-GB" sz="2400" dirty="0"/>
              <a:t>Sisma Centro Italia</a:t>
            </a:r>
            <a:br>
              <a:rPr lang="en-GB" sz="2400" dirty="0"/>
            </a:br>
            <a:br>
              <a:rPr lang="it-IT" sz="1600" dirty="0"/>
            </a:br>
            <a:endParaRPr lang="en-US" sz="1600" u="sng" dirty="0">
              <a:solidFill>
                <a:schemeClr val="accent1"/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3E794C1-E3DC-4A64-B00A-0622F966EAE6}"/>
              </a:ext>
            </a:extLst>
          </p:cNvPr>
          <p:cNvSpPr txBox="1">
            <a:spLocks/>
          </p:cNvSpPr>
          <p:nvPr/>
        </p:nvSpPr>
        <p:spPr>
          <a:xfrm>
            <a:off x="672998" y="1050279"/>
            <a:ext cx="8724838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Agenda</a:t>
            </a:r>
            <a:endParaRPr lang="en-US" sz="1200" u="sng" dirty="0">
              <a:solidFill>
                <a:schemeClr val="accent1"/>
              </a:solidFill>
            </a:endParaRPr>
          </a:p>
        </p:txBody>
      </p:sp>
      <p:sp>
        <p:nvSpPr>
          <p:cNvPr id="4" name="Rectangle 83">
            <a:extLst>
              <a:ext uri="{FF2B5EF4-FFF2-40B4-BE49-F238E27FC236}">
                <a16:creationId xmlns:a16="http://schemas.microsoft.com/office/drawing/2014/main" id="{60ED8BC3-4C4D-4610-9409-24101867AF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51297" y="3432784"/>
            <a:ext cx="7628391" cy="4719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1772421" tIns="80924" rIns="1791464" bIns="80924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66610" lvl="1" indent="-165025" defTabSz="1034575" eaLnBrk="1" fontAlgn="auto" hangingPunct="1"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it-IT" sz="2400" b="1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538EE00-0463-4717-A2F4-77AE4FD98F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43272" y="2424619"/>
            <a:ext cx="72444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10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 altLang="it-IT" sz="1600" b="1" dirty="0"/>
              <a:t> </a:t>
            </a:r>
            <a:r>
              <a:rPr lang="it-IT" altLang="it-IT" dirty="0"/>
              <a:t>Premessa</a:t>
            </a:r>
          </a:p>
          <a:p>
            <a:pPr lvl="1" eaLnBrk="1" hangingPunct="1">
              <a:spcBef>
                <a:spcPct val="10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 altLang="it-IT" dirty="0"/>
              <a:t> Tipologia e durata delle agevolazioni</a:t>
            </a:r>
          </a:p>
          <a:p>
            <a:pPr lvl="1" eaLnBrk="1" hangingPunct="1">
              <a:spcBef>
                <a:spcPct val="10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 altLang="it-IT" dirty="0"/>
              <a:t> </a:t>
            </a:r>
            <a:r>
              <a:rPr lang="it-IT" altLang="it-IT" b="1" dirty="0"/>
              <a:t>Sblocco della fatturazione</a:t>
            </a:r>
          </a:p>
          <a:p>
            <a:pPr lvl="1" eaLnBrk="1" hangingPunct="1">
              <a:spcBef>
                <a:spcPct val="100000"/>
              </a:spcBef>
              <a:buSzPct val="120000"/>
              <a:buFont typeface="Arial" panose="020B0604020202020204" pitchFamily="34" charset="0"/>
              <a:buChar char="•"/>
            </a:pPr>
            <a:r>
              <a:rPr lang="it-IT" altLang="it-IT" dirty="0"/>
              <a:t>  Informative verso i clienti e canali di contatto</a:t>
            </a:r>
          </a:p>
        </p:txBody>
      </p:sp>
    </p:spTree>
    <p:extLst>
      <p:ext uri="{BB962C8B-B14F-4D97-AF65-F5344CB8AC3E}">
        <p14:creationId xmlns:p14="http://schemas.microsoft.com/office/powerpoint/2010/main" val="282508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72998" y="700389"/>
            <a:ext cx="8724838" cy="394980"/>
          </a:xfrm>
        </p:spPr>
        <p:txBody>
          <a:bodyPr/>
          <a:lstStyle/>
          <a:p>
            <a:r>
              <a:rPr lang="en-GB" sz="2400" dirty="0"/>
              <a:t>Sisma Centro Italia</a:t>
            </a:r>
            <a:br>
              <a:rPr lang="en-GB" sz="2400" dirty="0"/>
            </a:br>
            <a:br>
              <a:rPr lang="it-IT" sz="1600" dirty="0"/>
            </a:br>
            <a:endParaRPr lang="en-US" sz="1600" u="sng" dirty="0">
              <a:solidFill>
                <a:schemeClr val="accent1"/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3E794C1-E3DC-4A64-B00A-0622F966EAE6}"/>
              </a:ext>
            </a:extLst>
          </p:cNvPr>
          <p:cNvSpPr txBox="1">
            <a:spLocks/>
          </p:cNvSpPr>
          <p:nvPr/>
        </p:nvSpPr>
        <p:spPr>
          <a:xfrm>
            <a:off x="672998" y="1050279"/>
            <a:ext cx="8724838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Sblocco della fatturazione</a:t>
            </a:r>
            <a:endParaRPr lang="en-US" sz="1200" u="sng" dirty="0">
              <a:solidFill>
                <a:schemeClr val="accent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4A57A1-E164-4168-9C93-830F1199C596}"/>
              </a:ext>
            </a:extLst>
          </p:cNvPr>
          <p:cNvSpPr txBox="1"/>
          <p:nvPr/>
        </p:nvSpPr>
        <p:spPr>
          <a:xfrm>
            <a:off x="897617" y="2000954"/>
            <a:ext cx="10396765" cy="4156657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37000">
                  <a:schemeClr val="accent3"/>
                </a:gs>
                <a:gs pos="69000">
                  <a:schemeClr val="accent1"/>
                </a:gs>
                <a:gs pos="86000">
                  <a:schemeClr val="accent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 clienti con agevolazione sisma riceveranno nel secondo semestre 2021  </a:t>
            </a:r>
          </a:p>
          <a:p>
            <a:pPr algn="ctr">
              <a:spcAft>
                <a:spcPts val="0"/>
              </a:spcAft>
            </a:pPr>
            <a:r>
              <a:rPr lang="it-IT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una bolletta unica di conguaglio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fatturone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”) per ciascuna delle proprie forniture</a:t>
            </a:r>
          </a:p>
          <a:p>
            <a:pPr algn="ctr">
              <a:spcAft>
                <a:spcPts val="0"/>
              </a:spcAft>
            </a:pP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contenente il calcolo dei consumi relativo all’intero periodo di sospensione.</a:t>
            </a:r>
          </a:p>
          <a:p>
            <a:pPr algn="ctr">
              <a:spcAft>
                <a:spcPts val="0"/>
              </a:spcAft>
            </a:pPr>
            <a:endParaRPr lang="it-IT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it-IT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La bolletta unica di conguaglio potrebbe contenere anche </a:t>
            </a:r>
            <a:r>
              <a:rPr lang="it-IT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consumi precedenti all’evento sismico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>
              <a:spcAft>
                <a:spcPts val="0"/>
              </a:spcAft>
            </a:pP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a questi non sarà applicata la tariffa agevolata,</a:t>
            </a:r>
          </a:p>
          <a:p>
            <a:pPr algn="ctr">
              <a:spcAft>
                <a:spcPts val="0"/>
              </a:spcAft>
            </a:pP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ma il relativo importo da pagare sarà comunque rateizzato insieme alla restante parte agevolata.</a:t>
            </a:r>
          </a:p>
          <a:p>
            <a:pPr>
              <a:spcAft>
                <a:spcPts val="0"/>
              </a:spcAft>
            </a:pP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49580"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1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Sisma Centro Italia</a:t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defRPr sz="1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D2235E-0982-3B42-A838-A74550CD4449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Rateizzazione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7B24B8D-927A-48C0-B816-911062C1B801}"/>
              </a:ext>
            </a:extLst>
          </p:cNvPr>
          <p:cNvSpPr txBox="1"/>
          <p:nvPr/>
        </p:nvSpPr>
        <p:spPr>
          <a:xfrm>
            <a:off x="530577" y="1979711"/>
            <a:ext cx="10794647" cy="3997835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37000">
                  <a:schemeClr val="accent3"/>
                </a:gs>
                <a:gs pos="69000">
                  <a:schemeClr val="accent1"/>
                </a:gs>
                <a:gs pos="86000">
                  <a:schemeClr val="accent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it-IT" sz="1600" dirty="0"/>
              <a:t>Se la bolletta di conguaglio supera l’importo di </a:t>
            </a:r>
            <a:r>
              <a:rPr lang="it-IT" sz="1600" b="1" dirty="0"/>
              <a:t>50 €</a:t>
            </a:r>
            <a:r>
              <a:rPr lang="it-IT" sz="1600" dirty="0"/>
              <a:t> viene </a:t>
            </a:r>
            <a:r>
              <a:rPr lang="it-IT" sz="1600" b="1" dirty="0"/>
              <a:t>automaticamente rateizzata </a:t>
            </a:r>
          </a:p>
          <a:p>
            <a:pPr algn="ctr"/>
            <a:r>
              <a:rPr lang="it-IT" sz="1600" dirty="0"/>
              <a:t>(il cliente non deve fare nulla) </a:t>
            </a:r>
            <a:br>
              <a:rPr lang="it-IT" sz="1600" dirty="0"/>
            </a:br>
            <a:endParaRPr lang="it-IT" sz="1600" dirty="0"/>
          </a:p>
          <a:p>
            <a:pPr algn="ctr"/>
            <a:endParaRPr lang="it-IT" sz="1600" dirty="0"/>
          </a:p>
          <a:p>
            <a:pPr algn="ctr"/>
            <a:r>
              <a:rPr lang="it-IT" sz="1600" dirty="0"/>
              <a:t>Le rate sono state fissate, come da Delibera ARERA  252/17 con le modifiche della recente delibera 111/21, per un periodo massimo di </a:t>
            </a:r>
            <a:r>
              <a:rPr lang="it-IT" sz="1600" b="1" dirty="0"/>
              <a:t>120 mesi e </a:t>
            </a:r>
            <a:r>
              <a:rPr lang="it-IT" sz="1600" dirty="0"/>
              <a:t>di importo minimo di </a:t>
            </a:r>
            <a:r>
              <a:rPr lang="it-IT" sz="1600" b="1" dirty="0"/>
              <a:t>20 € per rata </a:t>
            </a:r>
          </a:p>
          <a:p>
            <a:pPr algn="ctr"/>
            <a:r>
              <a:rPr lang="it-IT" sz="1600" dirty="0"/>
              <a:t>(in funzione dell’importo rateizzato e del passo di fatturazione del cliente)</a:t>
            </a:r>
          </a:p>
          <a:p>
            <a:pPr algn="ctr"/>
            <a:endParaRPr lang="it-IT" sz="1600" dirty="0"/>
          </a:p>
          <a:p>
            <a:pPr marL="449580">
              <a:spcAft>
                <a:spcPts val="0"/>
              </a:spcAft>
            </a:pPr>
            <a:endParaRPr lang="it-IT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45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72998" y="700389"/>
            <a:ext cx="8724838" cy="394980"/>
          </a:xfrm>
        </p:spPr>
        <p:txBody>
          <a:bodyPr/>
          <a:lstStyle/>
          <a:p>
            <a:r>
              <a:rPr lang="en-GB" sz="2400" dirty="0"/>
              <a:t>Sisma Centro Italia</a:t>
            </a:r>
            <a:br>
              <a:rPr lang="en-GB" sz="2400" dirty="0"/>
            </a:br>
            <a:br>
              <a:rPr lang="it-IT" sz="1600" dirty="0"/>
            </a:br>
            <a:endParaRPr lang="en-US" sz="1600" u="sng" dirty="0">
              <a:solidFill>
                <a:schemeClr val="accent1"/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3E794C1-E3DC-4A64-B00A-0622F966EAE6}"/>
              </a:ext>
            </a:extLst>
          </p:cNvPr>
          <p:cNvSpPr txBox="1">
            <a:spLocks/>
          </p:cNvSpPr>
          <p:nvPr/>
        </p:nvSpPr>
        <p:spPr>
          <a:xfrm>
            <a:off x="672998" y="1050279"/>
            <a:ext cx="8724838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Agenda</a:t>
            </a:r>
            <a:endParaRPr lang="en-US" sz="1200" u="sng" dirty="0">
              <a:solidFill>
                <a:schemeClr val="accent1"/>
              </a:solidFill>
            </a:endParaRPr>
          </a:p>
        </p:txBody>
      </p:sp>
      <p:sp>
        <p:nvSpPr>
          <p:cNvPr id="4" name="Rectangle 83">
            <a:extLst>
              <a:ext uri="{FF2B5EF4-FFF2-40B4-BE49-F238E27FC236}">
                <a16:creationId xmlns:a16="http://schemas.microsoft.com/office/drawing/2014/main" id="{60ED8BC3-4C4D-4610-9409-24101867AF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51297" y="3974130"/>
            <a:ext cx="7628391" cy="4719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1772421" tIns="80924" rIns="1791464" bIns="80924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66610" lvl="1" indent="-165025" defTabSz="1034575" eaLnBrk="1" fontAlgn="auto" hangingPunct="1"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it-IT" sz="2400" b="1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538EE00-0463-4717-A2F4-77AE4FD98F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43272" y="2424619"/>
            <a:ext cx="72444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10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 altLang="it-IT" sz="1600" b="1" dirty="0"/>
              <a:t> </a:t>
            </a:r>
            <a:r>
              <a:rPr lang="it-IT" altLang="it-IT" dirty="0"/>
              <a:t>Premessa</a:t>
            </a:r>
          </a:p>
          <a:p>
            <a:pPr lvl="1" eaLnBrk="1" hangingPunct="1">
              <a:spcBef>
                <a:spcPct val="10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 altLang="it-IT" dirty="0"/>
              <a:t>Tipologia e durata delle agevolazioni</a:t>
            </a:r>
          </a:p>
          <a:p>
            <a:pPr lvl="1" eaLnBrk="1" hangingPunct="1">
              <a:spcBef>
                <a:spcPct val="10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 altLang="it-IT" dirty="0"/>
              <a:t> Sblocco della fatturazione</a:t>
            </a:r>
          </a:p>
          <a:p>
            <a:pPr lvl="1" eaLnBrk="1" hangingPunct="1">
              <a:spcBef>
                <a:spcPct val="100000"/>
              </a:spcBef>
              <a:buSzPct val="120000"/>
              <a:buFont typeface="Arial" panose="020B0604020202020204" pitchFamily="34" charset="0"/>
              <a:buChar char="•"/>
            </a:pPr>
            <a:r>
              <a:rPr lang="it-IT" altLang="it-IT" b="1" dirty="0"/>
              <a:t> Informative verso i clienti e canali di contatto</a:t>
            </a:r>
          </a:p>
        </p:txBody>
      </p:sp>
    </p:spTree>
    <p:extLst>
      <p:ext uri="{BB962C8B-B14F-4D97-AF65-F5344CB8AC3E}">
        <p14:creationId xmlns:p14="http://schemas.microsoft.com/office/powerpoint/2010/main" val="323484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9" name="Oggetto 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761998" y="679060"/>
            <a:ext cx="10797823" cy="394980"/>
          </a:xfrm>
        </p:spPr>
        <p:txBody>
          <a:bodyPr/>
          <a:lstStyle/>
          <a:p>
            <a:r>
              <a:rPr lang="en-GB" dirty="0"/>
              <a:t>Sisma Centro Italia</a:t>
            </a:r>
            <a:br>
              <a:rPr lang="en-GB" dirty="0"/>
            </a:br>
            <a:r>
              <a:rPr lang="en-GB" sz="1800" dirty="0" err="1"/>
              <a:t>Attività</a:t>
            </a:r>
            <a:r>
              <a:rPr lang="en-GB" sz="1800" dirty="0"/>
              <a:t> di </a:t>
            </a:r>
            <a:r>
              <a:rPr lang="en-GB" sz="1800" dirty="0" err="1"/>
              <a:t>comunicazione</a:t>
            </a:r>
            <a:r>
              <a:rPr lang="en-GB" sz="1800" dirty="0"/>
              <a:t> vs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clienti</a:t>
            </a:r>
            <a:r>
              <a:rPr lang="en-GB" sz="1800" dirty="0"/>
              <a:t> e </a:t>
            </a:r>
            <a:r>
              <a:rPr lang="en-GB" sz="1800" dirty="0" err="1"/>
              <a:t>rafforzamento</a:t>
            </a:r>
            <a:r>
              <a:rPr lang="en-GB" sz="1800" dirty="0"/>
              <a:t> </a:t>
            </a:r>
            <a:r>
              <a:rPr lang="en-GB" sz="1800" dirty="0" err="1"/>
              <a:t>dei</a:t>
            </a:r>
            <a:r>
              <a:rPr lang="en-GB" sz="1800" dirty="0"/>
              <a:t> </a:t>
            </a:r>
            <a:r>
              <a:rPr lang="en-GB" sz="1800" dirty="0" err="1"/>
              <a:t>canali</a:t>
            </a:r>
            <a:r>
              <a:rPr lang="en-GB" sz="1800" dirty="0"/>
              <a:t> di </a:t>
            </a:r>
            <a:r>
              <a:rPr lang="en-GB" sz="1800" dirty="0" err="1"/>
              <a:t>contatto</a:t>
            </a: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5" name="Segnaposto numero diapositiva 4">
            <a:extLst>
              <a:ext uri="{FF2B5EF4-FFF2-40B4-BE49-F238E27FC236}">
                <a16:creationId xmlns:a16="http://schemas.microsoft.com/office/drawing/2014/main" id="{A705D301-4609-444B-9D15-C85D97A4DD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30700" y="7896691"/>
            <a:ext cx="762000" cy="153888"/>
          </a:xfrm>
        </p:spPr>
        <p:txBody>
          <a:bodyPr/>
          <a:lstStyle/>
          <a:p>
            <a:fld id="{3F8766EF-29E8-4B8B-9FFA-FA044E3C79E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4" name="Rettangolo arrotondato 29">
            <a:extLst>
              <a:ext uri="{FF2B5EF4-FFF2-40B4-BE49-F238E27FC236}">
                <a16:creationId xmlns:a16="http://schemas.microsoft.com/office/drawing/2014/main" id="{9631C017-5E12-43F1-BF7E-A905ED8F6A7C}"/>
              </a:ext>
            </a:extLst>
          </p:cNvPr>
          <p:cNvSpPr/>
          <p:nvPr/>
        </p:nvSpPr>
        <p:spPr>
          <a:xfrm>
            <a:off x="2919548" y="4583197"/>
            <a:ext cx="3240000" cy="1494000"/>
          </a:xfrm>
          <a:prstGeom prst="roundRect">
            <a:avLst>
              <a:gd name="adj" fmla="val 9983"/>
            </a:avLst>
          </a:prstGeom>
          <a:noFill/>
          <a:ln w="3492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340000"/>
                      <a:gd name="connsiteY0" fmla="*/ 224404 h 1346400"/>
                      <a:gd name="connsiteX1" fmla="*/ 224404 w 2340000"/>
                      <a:gd name="connsiteY1" fmla="*/ 0 h 1346400"/>
                      <a:gd name="connsiteX2" fmla="*/ 892625 w 2340000"/>
                      <a:gd name="connsiteY2" fmla="*/ 0 h 1346400"/>
                      <a:gd name="connsiteX3" fmla="*/ 1504111 w 2340000"/>
                      <a:gd name="connsiteY3" fmla="*/ 0 h 1346400"/>
                      <a:gd name="connsiteX4" fmla="*/ 2115596 w 2340000"/>
                      <a:gd name="connsiteY4" fmla="*/ 0 h 1346400"/>
                      <a:gd name="connsiteX5" fmla="*/ 2340000 w 2340000"/>
                      <a:gd name="connsiteY5" fmla="*/ 224404 h 1346400"/>
                      <a:gd name="connsiteX6" fmla="*/ 2340000 w 2340000"/>
                      <a:gd name="connsiteY6" fmla="*/ 655248 h 1346400"/>
                      <a:gd name="connsiteX7" fmla="*/ 2340000 w 2340000"/>
                      <a:gd name="connsiteY7" fmla="*/ 1121996 h 1346400"/>
                      <a:gd name="connsiteX8" fmla="*/ 2115596 w 2340000"/>
                      <a:gd name="connsiteY8" fmla="*/ 1346400 h 1346400"/>
                      <a:gd name="connsiteX9" fmla="*/ 1523023 w 2340000"/>
                      <a:gd name="connsiteY9" fmla="*/ 1346400 h 1346400"/>
                      <a:gd name="connsiteX10" fmla="*/ 892625 w 2340000"/>
                      <a:gd name="connsiteY10" fmla="*/ 1346400 h 1346400"/>
                      <a:gd name="connsiteX11" fmla="*/ 224404 w 2340000"/>
                      <a:gd name="connsiteY11" fmla="*/ 1346400 h 1346400"/>
                      <a:gd name="connsiteX12" fmla="*/ 0 w 2340000"/>
                      <a:gd name="connsiteY12" fmla="*/ 1121996 h 1346400"/>
                      <a:gd name="connsiteX13" fmla="*/ 0 w 2340000"/>
                      <a:gd name="connsiteY13" fmla="*/ 673200 h 1346400"/>
                      <a:gd name="connsiteX14" fmla="*/ 0 w 2340000"/>
                      <a:gd name="connsiteY14" fmla="*/ 224404 h 134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40000" h="1346400" extrusionOk="0">
                        <a:moveTo>
                          <a:pt x="0" y="224404"/>
                        </a:moveTo>
                        <a:cubicBezTo>
                          <a:pt x="-16426" y="90337"/>
                          <a:pt x="87786" y="4760"/>
                          <a:pt x="224404" y="0"/>
                        </a:cubicBezTo>
                        <a:cubicBezTo>
                          <a:pt x="401639" y="-15280"/>
                          <a:pt x="649583" y="9320"/>
                          <a:pt x="892625" y="0"/>
                        </a:cubicBezTo>
                        <a:cubicBezTo>
                          <a:pt x="1135667" y="-9320"/>
                          <a:pt x="1292308" y="21261"/>
                          <a:pt x="1504111" y="0"/>
                        </a:cubicBezTo>
                        <a:cubicBezTo>
                          <a:pt x="1715914" y="-21261"/>
                          <a:pt x="1859770" y="-6324"/>
                          <a:pt x="2115596" y="0"/>
                        </a:cubicBezTo>
                        <a:cubicBezTo>
                          <a:pt x="2238355" y="-3789"/>
                          <a:pt x="2345129" y="81490"/>
                          <a:pt x="2340000" y="224404"/>
                        </a:cubicBezTo>
                        <a:cubicBezTo>
                          <a:pt x="2330360" y="336482"/>
                          <a:pt x="2319158" y="565505"/>
                          <a:pt x="2340000" y="655248"/>
                        </a:cubicBezTo>
                        <a:cubicBezTo>
                          <a:pt x="2360842" y="744991"/>
                          <a:pt x="2328084" y="920097"/>
                          <a:pt x="2340000" y="1121996"/>
                        </a:cubicBezTo>
                        <a:cubicBezTo>
                          <a:pt x="2324458" y="1271641"/>
                          <a:pt x="2220480" y="1324303"/>
                          <a:pt x="2115596" y="1346400"/>
                        </a:cubicBezTo>
                        <a:cubicBezTo>
                          <a:pt x="1893328" y="1338122"/>
                          <a:pt x="1655103" y="1330723"/>
                          <a:pt x="1523023" y="1346400"/>
                        </a:cubicBezTo>
                        <a:cubicBezTo>
                          <a:pt x="1390943" y="1362077"/>
                          <a:pt x="1105662" y="1353474"/>
                          <a:pt x="892625" y="1346400"/>
                        </a:cubicBezTo>
                        <a:cubicBezTo>
                          <a:pt x="679588" y="1339326"/>
                          <a:pt x="449520" y="1361160"/>
                          <a:pt x="224404" y="1346400"/>
                        </a:cubicBezTo>
                        <a:cubicBezTo>
                          <a:pt x="104541" y="1351387"/>
                          <a:pt x="8661" y="1238348"/>
                          <a:pt x="0" y="1121996"/>
                        </a:cubicBezTo>
                        <a:cubicBezTo>
                          <a:pt x="-13798" y="1007095"/>
                          <a:pt x="13654" y="771447"/>
                          <a:pt x="0" y="673200"/>
                        </a:cubicBezTo>
                        <a:cubicBezTo>
                          <a:pt x="-13654" y="574953"/>
                          <a:pt x="21638" y="332019"/>
                          <a:pt x="0" y="2244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 anchorCtr="0"/>
          <a:lstStyle/>
          <a:p>
            <a:pPr algn="ctr"/>
            <a:r>
              <a:rPr lang="it-IT" sz="1600" b="1" dirty="0"/>
              <a:t>Lettera + allegato in bolletta</a:t>
            </a:r>
          </a:p>
        </p:txBody>
      </p:sp>
      <p:sp>
        <p:nvSpPr>
          <p:cNvPr id="15" name="Rettangolo arrotondato 29">
            <a:extLst>
              <a:ext uri="{FF2B5EF4-FFF2-40B4-BE49-F238E27FC236}">
                <a16:creationId xmlns:a16="http://schemas.microsoft.com/office/drawing/2014/main" id="{BD4A5E4D-7DBD-4CEB-8036-FB69F7D48B1A}"/>
              </a:ext>
            </a:extLst>
          </p:cNvPr>
          <p:cNvSpPr/>
          <p:nvPr/>
        </p:nvSpPr>
        <p:spPr>
          <a:xfrm>
            <a:off x="952922" y="2491042"/>
            <a:ext cx="3240000" cy="1494000"/>
          </a:xfrm>
          <a:prstGeom prst="roundRect">
            <a:avLst>
              <a:gd name="adj" fmla="val 9983"/>
            </a:avLst>
          </a:prstGeom>
          <a:noFill/>
          <a:ln w="34925">
            <a:solidFill>
              <a:schemeClr val="accent3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340000"/>
                      <a:gd name="connsiteY0" fmla="*/ 224404 h 1346400"/>
                      <a:gd name="connsiteX1" fmla="*/ 224404 w 2340000"/>
                      <a:gd name="connsiteY1" fmla="*/ 0 h 1346400"/>
                      <a:gd name="connsiteX2" fmla="*/ 892625 w 2340000"/>
                      <a:gd name="connsiteY2" fmla="*/ 0 h 1346400"/>
                      <a:gd name="connsiteX3" fmla="*/ 1504111 w 2340000"/>
                      <a:gd name="connsiteY3" fmla="*/ 0 h 1346400"/>
                      <a:gd name="connsiteX4" fmla="*/ 2115596 w 2340000"/>
                      <a:gd name="connsiteY4" fmla="*/ 0 h 1346400"/>
                      <a:gd name="connsiteX5" fmla="*/ 2340000 w 2340000"/>
                      <a:gd name="connsiteY5" fmla="*/ 224404 h 1346400"/>
                      <a:gd name="connsiteX6" fmla="*/ 2340000 w 2340000"/>
                      <a:gd name="connsiteY6" fmla="*/ 655248 h 1346400"/>
                      <a:gd name="connsiteX7" fmla="*/ 2340000 w 2340000"/>
                      <a:gd name="connsiteY7" fmla="*/ 1121996 h 1346400"/>
                      <a:gd name="connsiteX8" fmla="*/ 2115596 w 2340000"/>
                      <a:gd name="connsiteY8" fmla="*/ 1346400 h 1346400"/>
                      <a:gd name="connsiteX9" fmla="*/ 1523023 w 2340000"/>
                      <a:gd name="connsiteY9" fmla="*/ 1346400 h 1346400"/>
                      <a:gd name="connsiteX10" fmla="*/ 892625 w 2340000"/>
                      <a:gd name="connsiteY10" fmla="*/ 1346400 h 1346400"/>
                      <a:gd name="connsiteX11" fmla="*/ 224404 w 2340000"/>
                      <a:gd name="connsiteY11" fmla="*/ 1346400 h 1346400"/>
                      <a:gd name="connsiteX12" fmla="*/ 0 w 2340000"/>
                      <a:gd name="connsiteY12" fmla="*/ 1121996 h 1346400"/>
                      <a:gd name="connsiteX13" fmla="*/ 0 w 2340000"/>
                      <a:gd name="connsiteY13" fmla="*/ 673200 h 1346400"/>
                      <a:gd name="connsiteX14" fmla="*/ 0 w 2340000"/>
                      <a:gd name="connsiteY14" fmla="*/ 224404 h 134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40000" h="1346400" extrusionOk="0">
                        <a:moveTo>
                          <a:pt x="0" y="224404"/>
                        </a:moveTo>
                        <a:cubicBezTo>
                          <a:pt x="-16426" y="90337"/>
                          <a:pt x="87786" y="4760"/>
                          <a:pt x="224404" y="0"/>
                        </a:cubicBezTo>
                        <a:cubicBezTo>
                          <a:pt x="401639" y="-15280"/>
                          <a:pt x="649583" y="9320"/>
                          <a:pt x="892625" y="0"/>
                        </a:cubicBezTo>
                        <a:cubicBezTo>
                          <a:pt x="1135667" y="-9320"/>
                          <a:pt x="1292308" y="21261"/>
                          <a:pt x="1504111" y="0"/>
                        </a:cubicBezTo>
                        <a:cubicBezTo>
                          <a:pt x="1715914" y="-21261"/>
                          <a:pt x="1859770" y="-6324"/>
                          <a:pt x="2115596" y="0"/>
                        </a:cubicBezTo>
                        <a:cubicBezTo>
                          <a:pt x="2238355" y="-3789"/>
                          <a:pt x="2345129" y="81490"/>
                          <a:pt x="2340000" y="224404"/>
                        </a:cubicBezTo>
                        <a:cubicBezTo>
                          <a:pt x="2330360" y="336482"/>
                          <a:pt x="2319158" y="565505"/>
                          <a:pt x="2340000" y="655248"/>
                        </a:cubicBezTo>
                        <a:cubicBezTo>
                          <a:pt x="2360842" y="744991"/>
                          <a:pt x="2328084" y="920097"/>
                          <a:pt x="2340000" y="1121996"/>
                        </a:cubicBezTo>
                        <a:cubicBezTo>
                          <a:pt x="2324458" y="1271641"/>
                          <a:pt x="2220480" y="1324303"/>
                          <a:pt x="2115596" y="1346400"/>
                        </a:cubicBezTo>
                        <a:cubicBezTo>
                          <a:pt x="1893328" y="1338122"/>
                          <a:pt x="1655103" y="1330723"/>
                          <a:pt x="1523023" y="1346400"/>
                        </a:cubicBezTo>
                        <a:cubicBezTo>
                          <a:pt x="1390943" y="1362077"/>
                          <a:pt x="1105662" y="1353474"/>
                          <a:pt x="892625" y="1346400"/>
                        </a:cubicBezTo>
                        <a:cubicBezTo>
                          <a:pt x="679588" y="1339326"/>
                          <a:pt x="449520" y="1361160"/>
                          <a:pt x="224404" y="1346400"/>
                        </a:cubicBezTo>
                        <a:cubicBezTo>
                          <a:pt x="104541" y="1351387"/>
                          <a:pt x="8661" y="1238348"/>
                          <a:pt x="0" y="1121996"/>
                        </a:cubicBezTo>
                        <a:cubicBezTo>
                          <a:pt x="-13798" y="1007095"/>
                          <a:pt x="13654" y="771447"/>
                          <a:pt x="0" y="673200"/>
                        </a:cubicBezTo>
                        <a:cubicBezTo>
                          <a:pt x="-13654" y="574953"/>
                          <a:pt x="21638" y="332019"/>
                          <a:pt x="0" y="2244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 anchorCtr="0"/>
          <a:lstStyle/>
          <a:p>
            <a:pPr algn="ctr"/>
            <a:endParaRPr lang="it-IT" sz="1600" b="1" dirty="0"/>
          </a:p>
          <a:p>
            <a:pPr algn="ctr"/>
            <a:r>
              <a:rPr lang="it-IT" sz="1600" b="1" dirty="0"/>
              <a:t>Roadshow virtuali</a:t>
            </a:r>
          </a:p>
          <a:p>
            <a:pPr algn="ctr"/>
            <a:r>
              <a:rPr lang="it-IT" sz="1600" dirty="0"/>
              <a:t> (presso associazioni dei consumatori, associazioni di categoria e PMI e comuni</a:t>
            </a:r>
            <a:r>
              <a:rPr lang="it-IT" sz="1600" b="1" dirty="0"/>
              <a:t>)</a:t>
            </a:r>
          </a:p>
          <a:p>
            <a:pPr algn="ctr"/>
            <a:endParaRPr lang="it-IT" sz="1600" b="1" dirty="0"/>
          </a:p>
        </p:txBody>
      </p:sp>
      <p:sp>
        <p:nvSpPr>
          <p:cNvPr id="18" name="Rettangolo arrotondato 29">
            <a:extLst>
              <a:ext uri="{FF2B5EF4-FFF2-40B4-BE49-F238E27FC236}">
                <a16:creationId xmlns:a16="http://schemas.microsoft.com/office/drawing/2014/main" id="{6FEA215C-E744-4C72-B1D3-DBBA86CA7136}"/>
              </a:ext>
            </a:extLst>
          </p:cNvPr>
          <p:cNvSpPr/>
          <p:nvPr/>
        </p:nvSpPr>
        <p:spPr>
          <a:xfrm>
            <a:off x="5414846" y="2468432"/>
            <a:ext cx="3240000" cy="1494000"/>
          </a:xfrm>
          <a:prstGeom prst="roundRect">
            <a:avLst>
              <a:gd name="adj" fmla="val 9983"/>
            </a:avLst>
          </a:prstGeom>
          <a:noFill/>
          <a:ln w="34925">
            <a:solidFill>
              <a:schemeClr val="accent5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340000"/>
                      <a:gd name="connsiteY0" fmla="*/ 224404 h 1346400"/>
                      <a:gd name="connsiteX1" fmla="*/ 224404 w 2340000"/>
                      <a:gd name="connsiteY1" fmla="*/ 0 h 1346400"/>
                      <a:gd name="connsiteX2" fmla="*/ 892625 w 2340000"/>
                      <a:gd name="connsiteY2" fmla="*/ 0 h 1346400"/>
                      <a:gd name="connsiteX3" fmla="*/ 1504111 w 2340000"/>
                      <a:gd name="connsiteY3" fmla="*/ 0 h 1346400"/>
                      <a:gd name="connsiteX4" fmla="*/ 2115596 w 2340000"/>
                      <a:gd name="connsiteY4" fmla="*/ 0 h 1346400"/>
                      <a:gd name="connsiteX5" fmla="*/ 2340000 w 2340000"/>
                      <a:gd name="connsiteY5" fmla="*/ 224404 h 1346400"/>
                      <a:gd name="connsiteX6" fmla="*/ 2340000 w 2340000"/>
                      <a:gd name="connsiteY6" fmla="*/ 655248 h 1346400"/>
                      <a:gd name="connsiteX7" fmla="*/ 2340000 w 2340000"/>
                      <a:gd name="connsiteY7" fmla="*/ 1121996 h 1346400"/>
                      <a:gd name="connsiteX8" fmla="*/ 2115596 w 2340000"/>
                      <a:gd name="connsiteY8" fmla="*/ 1346400 h 1346400"/>
                      <a:gd name="connsiteX9" fmla="*/ 1523023 w 2340000"/>
                      <a:gd name="connsiteY9" fmla="*/ 1346400 h 1346400"/>
                      <a:gd name="connsiteX10" fmla="*/ 892625 w 2340000"/>
                      <a:gd name="connsiteY10" fmla="*/ 1346400 h 1346400"/>
                      <a:gd name="connsiteX11" fmla="*/ 224404 w 2340000"/>
                      <a:gd name="connsiteY11" fmla="*/ 1346400 h 1346400"/>
                      <a:gd name="connsiteX12" fmla="*/ 0 w 2340000"/>
                      <a:gd name="connsiteY12" fmla="*/ 1121996 h 1346400"/>
                      <a:gd name="connsiteX13" fmla="*/ 0 w 2340000"/>
                      <a:gd name="connsiteY13" fmla="*/ 673200 h 1346400"/>
                      <a:gd name="connsiteX14" fmla="*/ 0 w 2340000"/>
                      <a:gd name="connsiteY14" fmla="*/ 224404 h 134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40000" h="1346400" extrusionOk="0">
                        <a:moveTo>
                          <a:pt x="0" y="224404"/>
                        </a:moveTo>
                        <a:cubicBezTo>
                          <a:pt x="-16426" y="90337"/>
                          <a:pt x="87786" y="4760"/>
                          <a:pt x="224404" y="0"/>
                        </a:cubicBezTo>
                        <a:cubicBezTo>
                          <a:pt x="401639" y="-15280"/>
                          <a:pt x="649583" y="9320"/>
                          <a:pt x="892625" y="0"/>
                        </a:cubicBezTo>
                        <a:cubicBezTo>
                          <a:pt x="1135667" y="-9320"/>
                          <a:pt x="1292308" y="21261"/>
                          <a:pt x="1504111" y="0"/>
                        </a:cubicBezTo>
                        <a:cubicBezTo>
                          <a:pt x="1715914" y="-21261"/>
                          <a:pt x="1859770" y="-6324"/>
                          <a:pt x="2115596" y="0"/>
                        </a:cubicBezTo>
                        <a:cubicBezTo>
                          <a:pt x="2238355" y="-3789"/>
                          <a:pt x="2345129" y="81490"/>
                          <a:pt x="2340000" y="224404"/>
                        </a:cubicBezTo>
                        <a:cubicBezTo>
                          <a:pt x="2330360" y="336482"/>
                          <a:pt x="2319158" y="565505"/>
                          <a:pt x="2340000" y="655248"/>
                        </a:cubicBezTo>
                        <a:cubicBezTo>
                          <a:pt x="2360842" y="744991"/>
                          <a:pt x="2328084" y="920097"/>
                          <a:pt x="2340000" y="1121996"/>
                        </a:cubicBezTo>
                        <a:cubicBezTo>
                          <a:pt x="2324458" y="1271641"/>
                          <a:pt x="2220480" y="1324303"/>
                          <a:pt x="2115596" y="1346400"/>
                        </a:cubicBezTo>
                        <a:cubicBezTo>
                          <a:pt x="1893328" y="1338122"/>
                          <a:pt x="1655103" y="1330723"/>
                          <a:pt x="1523023" y="1346400"/>
                        </a:cubicBezTo>
                        <a:cubicBezTo>
                          <a:pt x="1390943" y="1362077"/>
                          <a:pt x="1105662" y="1353474"/>
                          <a:pt x="892625" y="1346400"/>
                        </a:cubicBezTo>
                        <a:cubicBezTo>
                          <a:pt x="679588" y="1339326"/>
                          <a:pt x="449520" y="1361160"/>
                          <a:pt x="224404" y="1346400"/>
                        </a:cubicBezTo>
                        <a:cubicBezTo>
                          <a:pt x="104541" y="1351387"/>
                          <a:pt x="8661" y="1238348"/>
                          <a:pt x="0" y="1121996"/>
                        </a:cubicBezTo>
                        <a:cubicBezTo>
                          <a:pt x="-13798" y="1007095"/>
                          <a:pt x="13654" y="771447"/>
                          <a:pt x="0" y="673200"/>
                        </a:cubicBezTo>
                        <a:cubicBezTo>
                          <a:pt x="-13654" y="574953"/>
                          <a:pt x="21638" y="332019"/>
                          <a:pt x="0" y="2244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 anchorCtr="0"/>
          <a:lstStyle/>
          <a:p>
            <a:pPr algn="ctr"/>
            <a:r>
              <a:rPr lang="it-IT" sz="1600" b="1" dirty="0"/>
              <a:t>Aggiornamento sezione web dedicata sul sito Enel.it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788BFAF9-205B-4D05-AAD9-430C74B15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723" y="1527803"/>
            <a:ext cx="10664825" cy="671728"/>
          </a:xfrm>
        </p:spPr>
        <p:txBody>
          <a:bodyPr/>
          <a:lstStyle/>
          <a:p>
            <a:pPr algn="ctr"/>
            <a:r>
              <a:rPr lang="it-IT" dirty="0"/>
              <a:t>In vista della ripresa della fatturazione a partire </a:t>
            </a:r>
            <a:r>
              <a:rPr lang="it-IT"/>
              <a:t>da luglio 2021</a:t>
            </a:r>
            <a:r>
              <a:rPr lang="it-IT" dirty="0"/>
              <a:t>, Enel Energia ha messo in campo una serie di azioni finalizzate a informare clienti e stakeholders </a:t>
            </a:r>
          </a:p>
        </p:txBody>
      </p:sp>
      <p:sp>
        <p:nvSpPr>
          <p:cNvPr id="11" name="Rettangolo arrotondato 29">
            <a:extLst>
              <a:ext uri="{FF2B5EF4-FFF2-40B4-BE49-F238E27FC236}">
                <a16:creationId xmlns:a16="http://schemas.microsoft.com/office/drawing/2014/main" id="{FFEEDC84-98AC-4895-BE16-B5B9C56C86E4}"/>
              </a:ext>
            </a:extLst>
          </p:cNvPr>
          <p:cNvSpPr/>
          <p:nvPr/>
        </p:nvSpPr>
        <p:spPr>
          <a:xfrm>
            <a:off x="7187246" y="4577585"/>
            <a:ext cx="3240000" cy="1494000"/>
          </a:xfrm>
          <a:prstGeom prst="roundRect">
            <a:avLst>
              <a:gd name="adj" fmla="val 9983"/>
            </a:avLst>
          </a:prstGeom>
          <a:noFill/>
          <a:ln w="34925">
            <a:solidFill>
              <a:schemeClr val="accent1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340000"/>
                      <a:gd name="connsiteY0" fmla="*/ 224404 h 1346400"/>
                      <a:gd name="connsiteX1" fmla="*/ 224404 w 2340000"/>
                      <a:gd name="connsiteY1" fmla="*/ 0 h 1346400"/>
                      <a:gd name="connsiteX2" fmla="*/ 892625 w 2340000"/>
                      <a:gd name="connsiteY2" fmla="*/ 0 h 1346400"/>
                      <a:gd name="connsiteX3" fmla="*/ 1504111 w 2340000"/>
                      <a:gd name="connsiteY3" fmla="*/ 0 h 1346400"/>
                      <a:gd name="connsiteX4" fmla="*/ 2115596 w 2340000"/>
                      <a:gd name="connsiteY4" fmla="*/ 0 h 1346400"/>
                      <a:gd name="connsiteX5" fmla="*/ 2340000 w 2340000"/>
                      <a:gd name="connsiteY5" fmla="*/ 224404 h 1346400"/>
                      <a:gd name="connsiteX6" fmla="*/ 2340000 w 2340000"/>
                      <a:gd name="connsiteY6" fmla="*/ 655248 h 1346400"/>
                      <a:gd name="connsiteX7" fmla="*/ 2340000 w 2340000"/>
                      <a:gd name="connsiteY7" fmla="*/ 1121996 h 1346400"/>
                      <a:gd name="connsiteX8" fmla="*/ 2115596 w 2340000"/>
                      <a:gd name="connsiteY8" fmla="*/ 1346400 h 1346400"/>
                      <a:gd name="connsiteX9" fmla="*/ 1523023 w 2340000"/>
                      <a:gd name="connsiteY9" fmla="*/ 1346400 h 1346400"/>
                      <a:gd name="connsiteX10" fmla="*/ 892625 w 2340000"/>
                      <a:gd name="connsiteY10" fmla="*/ 1346400 h 1346400"/>
                      <a:gd name="connsiteX11" fmla="*/ 224404 w 2340000"/>
                      <a:gd name="connsiteY11" fmla="*/ 1346400 h 1346400"/>
                      <a:gd name="connsiteX12" fmla="*/ 0 w 2340000"/>
                      <a:gd name="connsiteY12" fmla="*/ 1121996 h 1346400"/>
                      <a:gd name="connsiteX13" fmla="*/ 0 w 2340000"/>
                      <a:gd name="connsiteY13" fmla="*/ 673200 h 1346400"/>
                      <a:gd name="connsiteX14" fmla="*/ 0 w 2340000"/>
                      <a:gd name="connsiteY14" fmla="*/ 224404 h 134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40000" h="1346400" extrusionOk="0">
                        <a:moveTo>
                          <a:pt x="0" y="224404"/>
                        </a:moveTo>
                        <a:cubicBezTo>
                          <a:pt x="-16426" y="90337"/>
                          <a:pt x="87786" y="4760"/>
                          <a:pt x="224404" y="0"/>
                        </a:cubicBezTo>
                        <a:cubicBezTo>
                          <a:pt x="401639" y="-15280"/>
                          <a:pt x="649583" y="9320"/>
                          <a:pt x="892625" y="0"/>
                        </a:cubicBezTo>
                        <a:cubicBezTo>
                          <a:pt x="1135667" y="-9320"/>
                          <a:pt x="1292308" y="21261"/>
                          <a:pt x="1504111" y="0"/>
                        </a:cubicBezTo>
                        <a:cubicBezTo>
                          <a:pt x="1715914" y="-21261"/>
                          <a:pt x="1859770" y="-6324"/>
                          <a:pt x="2115596" y="0"/>
                        </a:cubicBezTo>
                        <a:cubicBezTo>
                          <a:pt x="2238355" y="-3789"/>
                          <a:pt x="2345129" y="81490"/>
                          <a:pt x="2340000" y="224404"/>
                        </a:cubicBezTo>
                        <a:cubicBezTo>
                          <a:pt x="2330360" y="336482"/>
                          <a:pt x="2319158" y="565505"/>
                          <a:pt x="2340000" y="655248"/>
                        </a:cubicBezTo>
                        <a:cubicBezTo>
                          <a:pt x="2360842" y="744991"/>
                          <a:pt x="2328084" y="920097"/>
                          <a:pt x="2340000" y="1121996"/>
                        </a:cubicBezTo>
                        <a:cubicBezTo>
                          <a:pt x="2324458" y="1271641"/>
                          <a:pt x="2220480" y="1324303"/>
                          <a:pt x="2115596" y="1346400"/>
                        </a:cubicBezTo>
                        <a:cubicBezTo>
                          <a:pt x="1893328" y="1338122"/>
                          <a:pt x="1655103" y="1330723"/>
                          <a:pt x="1523023" y="1346400"/>
                        </a:cubicBezTo>
                        <a:cubicBezTo>
                          <a:pt x="1390943" y="1362077"/>
                          <a:pt x="1105662" y="1353474"/>
                          <a:pt x="892625" y="1346400"/>
                        </a:cubicBezTo>
                        <a:cubicBezTo>
                          <a:pt x="679588" y="1339326"/>
                          <a:pt x="449520" y="1361160"/>
                          <a:pt x="224404" y="1346400"/>
                        </a:cubicBezTo>
                        <a:cubicBezTo>
                          <a:pt x="104541" y="1351387"/>
                          <a:pt x="8661" y="1238348"/>
                          <a:pt x="0" y="1121996"/>
                        </a:cubicBezTo>
                        <a:cubicBezTo>
                          <a:pt x="-13798" y="1007095"/>
                          <a:pt x="13654" y="771447"/>
                          <a:pt x="0" y="673200"/>
                        </a:cubicBezTo>
                        <a:cubicBezTo>
                          <a:pt x="-13654" y="574953"/>
                          <a:pt x="21638" y="332019"/>
                          <a:pt x="0" y="2244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 anchorCtr="0"/>
          <a:lstStyle/>
          <a:p>
            <a:pPr algn="ctr"/>
            <a:r>
              <a:rPr lang="it-IT" sz="1600" b="1" dirty="0"/>
              <a:t>Rafforzamento </a:t>
            </a:r>
          </a:p>
          <a:p>
            <a:pPr algn="ctr"/>
            <a:r>
              <a:rPr lang="it-IT" sz="1600" b="1" dirty="0"/>
              <a:t>canali di contatto</a:t>
            </a:r>
          </a:p>
          <a:p>
            <a:pPr algn="ctr"/>
            <a:r>
              <a:rPr lang="it-IT" sz="1600" b="1" dirty="0"/>
              <a:t>(scelta dedicata nell’albero fonico e golden list)</a:t>
            </a:r>
          </a:p>
        </p:txBody>
      </p:sp>
    </p:spTree>
    <p:extLst>
      <p:ext uri="{BB962C8B-B14F-4D97-AF65-F5344CB8AC3E}">
        <p14:creationId xmlns:p14="http://schemas.microsoft.com/office/powerpoint/2010/main" val="235515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635523"/>
            <a:ext cx="3493912" cy="394980"/>
          </a:xfrm>
        </p:spPr>
        <p:txBody>
          <a:bodyPr/>
          <a:lstStyle/>
          <a:p>
            <a:r>
              <a:rPr lang="it-IT" dirty="0"/>
              <a:t>Sisma Centro Italia</a:t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045825" y="6340949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defRPr sz="1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D2235E-0982-3B42-A838-A74550CD4449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762000" y="1085366"/>
            <a:ext cx="3211690" cy="276999"/>
          </a:xfrm>
        </p:spPr>
        <p:txBody>
          <a:bodyPr/>
          <a:lstStyle/>
          <a:p>
            <a:r>
              <a:rPr lang="it-IT" dirty="0"/>
              <a:t>Punti di attenzione</a:t>
            </a:r>
          </a:p>
        </p:txBody>
      </p:sp>
      <p:sp>
        <p:nvSpPr>
          <p:cNvPr id="9" name="Rettangolo arrotondato 29">
            <a:extLst>
              <a:ext uri="{FF2B5EF4-FFF2-40B4-BE49-F238E27FC236}">
                <a16:creationId xmlns:a16="http://schemas.microsoft.com/office/drawing/2014/main" id="{BC7F3F65-A63D-460C-B16F-FBB4E8BC649E}"/>
              </a:ext>
            </a:extLst>
          </p:cNvPr>
          <p:cNvSpPr/>
          <p:nvPr/>
        </p:nvSpPr>
        <p:spPr>
          <a:xfrm>
            <a:off x="1346825" y="4309698"/>
            <a:ext cx="10080000" cy="1008000"/>
          </a:xfrm>
          <a:prstGeom prst="roundRect">
            <a:avLst>
              <a:gd name="adj" fmla="val 9983"/>
            </a:avLst>
          </a:prstGeom>
          <a:noFill/>
          <a:ln w="3492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340000"/>
                      <a:gd name="connsiteY0" fmla="*/ 224404 h 1346400"/>
                      <a:gd name="connsiteX1" fmla="*/ 224404 w 2340000"/>
                      <a:gd name="connsiteY1" fmla="*/ 0 h 1346400"/>
                      <a:gd name="connsiteX2" fmla="*/ 892625 w 2340000"/>
                      <a:gd name="connsiteY2" fmla="*/ 0 h 1346400"/>
                      <a:gd name="connsiteX3" fmla="*/ 1504111 w 2340000"/>
                      <a:gd name="connsiteY3" fmla="*/ 0 h 1346400"/>
                      <a:gd name="connsiteX4" fmla="*/ 2115596 w 2340000"/>
                      <a:gd name="connsiteY4" fmla="*/ 0 h 1346400"/>
                      <a:gd name="connsiteX5" fmla="*/ 2340000 w 2340000"/>
                      <a:gd name="connsiteY5" fmla="*/ 224404 h 1346400"/>
                      <a:gd name="connsiteX6" fmla="*/ 2340000 w 2340000"/>
                      <a:gd name="connsiteY6" fmla="*/ 655248 h 1346400"/>
                      <a:gd name="connsiteX7" fmla="*/ 2340000 w 2340000"/>
                      <a:gd name="connsiteY7" fmla="*/ 1121996 h 1346400"/>
                      <a:gd name="connsiteX8" fmla="*/ 2115596 w 2340000"/>
                      <a:gd name="connsiteY8" fmla="*/ 1346400 h 1346400"/>
                      <a:gd name="connsiteX9" fmla="*/ 1523023 w 2340000"/>
                      <a:gd name="connsiteY9" fmla="*/ 1346400 h 1346400"/>
                      <a:gd name="connsiteX10" fmla="*/ 892625 w 2340000"/>
                      <a:gd name="connsiteY10" fmla="*/ 1346400 h 1346400"/>
                      <a:gd name="connsiteX11" fmla="*/ 224404 w 2340000"/>
                      <a:gd name="connsiteY11" fmla="*/ 1346400 h 1346400"/>
                      <a:gd name="connsiteX12" fmla="*/ 0 w 2340000"/>
                      <a:gd name="connsiteY12" fmla="*/ 1121996 h 1346400"/>
                      <a:gd name="connsiteX13" fmla="*/ 0 w 2340000"/>
                      <a:gd name="connsiteY13" fmla="*/ 673200 h 1346400"/>
                      <a:gd name="connsiteX14" fmla="*/ 0 w 2340000"/>
                      <a:gd name="connsiteY14" fmla="*/ 224404 h 134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40000" h="1346400" extrusionOk="0">
                        <a:moveTo>
                          <a:pt x="0" y="224404"/>
                        </a:moveTo>
                        <a:cubicBezTo>
                          <a:pt x="-16426" y="90337"/>
                          <a:pt x="87786" y="4760"/>
                          <a:pt x="224404" y="0"/>
                        </a:cubicBezTo>
                        <a:cubicBezTo>
                          <a:pt x="401639" y="-15280"/>
                          <a:pt x="649583" y="9320"/>
                          <a:pt x="892625" y="0"/>
                        </a:cubicBezTo>
                        <a:cubicBezTo>
                          <a:pt x="1135667" y="-9320"/>
                          <a:pt x="1292308" y="21261"/>
                          <a:pt x="1504111" y="0"/>
                        </a:cubicBezTo>
                        <a:cubicBezTo>
                          <a:pt x="1715914" y="-21261"/>
                          <a:pt x="1859770" y="-6324"/>
                          <a:pt x="2115596" y="0"/>
                        </a:cubicBezTo>
                        <a:cubicBezTo>
                          <a:pt x="2238355" y="-3789"/>
                          <a:pt x="2345129" y="81490"/>
                          <a:pt x="2340000" y="224404"/>
                        </a:cubicBezTo>
                        <a:cubicBezTo>
                          <a:pt x="2330360" y="336482"/>
                          <a:pt x="2319158" y="565505"/>
                          <a:pt x="2340000" y="655248"/>
                        </a:cubicBezTo>
                        <a:cubicBezTo>
                          <a:pt x="2360842" y="744991"/>
                          <a:pt x="2328084" y="920097"/>
                          <a:pt x="2340000" y="1121996"/>
                        </a:cubicBezTo>
                        <a:cubicBezTo>
                          <a:pt x="2324458" y="1271641"/>
                          <a:pt x="2220480" y="1324303"/>
                          <a:pt x="2115596" y="1346400"/>
                        </a:cubicBezTo>
                        <a:cubicBezTo>
                          <a:pt x="1893328" y="1338122"/>
                          <a:pt x="1655103" y="1330723"/>
                          <a:pt x="1523023" y="1346400"/>
                        </a:cubicBezTo>
                        <a:cubicBezTo>
                          <a:pt x="1390943" y="1362077"/>
                          <a:pt x="1105662" y="1353474"/>
                          <a:pt x="892625" y="1346400"/>
                        </a:cubicBezTo>
                        <a:cubicBezTo>
                          <a:pt x="679588" y="1339326"/>
                          <a:pt x="449520" y="1361160"/>
                          <a:pt x="224404" y="1346400"/>
                        </a:cubicBezTo>
                        <a:cubicBezTo>
                          <a:pt x="104541" y="1351387"/>
                          <a:pt x="8661" y="1238348"/>
                          <a:pt x="0" y="1121996"/>
                        </a:cubicBezTo>
                        <a:cubicBezTo>
                          <a:pt x="-13798" y="1007095"/>
                          <a:pt x="13654" y="771447"/>
                          <a:pt x="0" y="673200"/>
                        </a:cubicBezTo>
                        <a:cubicBezTo>
                          <a:pt x="-13654" y="574953"/>
                          <a:pt x="21638" y="332019"/>
                          <a:pt x="0" y="2244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 anchorCtr="0"/>
          <a:lstStyle/>
          <a:p>
            <a:pPr algn="ctr"/>
            <a:r>
              <a:rPr lang="it-IT" sz="1600" b="1" dirty="0"/>
              <a:t>Per forniture inagibili, l’eventuale cessazione è da richiedere</a:t>
            </a:r>
          </a:p>
        </p:txBody>
      </p:sp>
      <p:sp>
        <p:nvSpPr>
          <p:cNvPr id="10" name="Rettangolo arrotondato 29">
            <a:extLst>
              <a:ext uri="{FF2B5EF4-FFF2-40B4-BE49-F238E27FC236}">
                <a16:creationId xmlns:a16="http://schemas.microsoft.com/office/drawing/2014/main" id="{7C2B2BE1-00B1-46E3-B3EA-42123674C2D8}"/>
              </a:ext>
            </a:extLst>
          </p:cNvPr>
          <p:cNvSpPr/>
          <p:nvPr/>
        </p:nvSpPr>
        <p:spPr>
          <a:xfrm>
            <a:off x="1346825" y="2973823"/>
            <a:ext cx="10080000" cy="1007811"/>
          </a:xfrm>
          <a:prstGeom prst="roundRect">
            <a:avLst>
              <a:gd name="adj" fmla="val 9983"/>
            </a:avLst>
          </a:prstGeom>
          <a:noFill/>
          <a:ln w="34925">
            <a:solidFill>
              <a:schemeClr val="accent3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340000"/>
                      <a:gd name="connsiteY0" fmla="*/ 224404 h 1346400"/>
                      <a:gd name="connsiteX1" fmla="*/ 224404 w 2340000"/>
                      <a:gd name="connsiteY1" fmla="*/ 0 h 1346400"/>
                      <a:gd name="connsiteX2" fmla="*/ 892625 w 2340000"/>
                      <a:gd name="connsiteY2" fmla="*/ 0 h 1346400"/>
                      <a:gd name="connsiteX3" fmla="*/ 1504111 w 2340000"/>
                      <a:gd name="connsiteY3" fmla="*/ 0 h 1346400"/>
                      <a:gd name="connsiteX4" fmla="*/ 2115596 w 2340000"/>
                      <a:gd name="connsiteY4" fmla="*/ 0 h 1346400"/>
                      <a:gd name="connsiteX5" fmla="*/ 2340000 w 2340000"/>
                      <a:gd name="connsiteY5" fmla="*/ 224404 h 1346400"/>
                      <a:gd name="connsiteX6" fmla="*/ 2340000 w 2340000"/>
                      <a:gd name="connsiteY6" fmla="*/ 655248 h 1346400"/>
                      <a:gd name="connsiteX7" fmla="*/ 2340000 w 2340000"/>
                      <a:gd name="connsiteY7" fmla="*/ 1121996 h 1346400"/>
                      <a:gd name="connsiteX8" fmla="*/ 2115596 w 2340000"/>
                      <a:gd name="connsiteY8" fmla="*/ 1346400 h 1346400"/>
                      <a:gd name="connsiteX9" fmla="*/ 1523023 w 2340000"/>
                      <a:gd name="connsiteY9" fmla="*/ 1346400 h 1346400"/>
                      <a:gd name="connsiteX10" fmla="*/ 892625 w 2340000"/>
                      <a:gd name="connsiteY10" fmla="*/ 1346400 h 1346400"/>
                      <a:gd name="connsiteX11" fmla="*/ 224404 w 2340000"/>
                      <a:gd name="connsiteY11" fmla="*/ 1346400 h 1346400"/>
                      <a:gd name="connsiteX12" fmla="*/ 0 w 2340000"/>
                      <a:gd name="connsiteY12" fmla="*/ 1121996 h 1346400"/>
                      <a:gd name="connsiteX13" fmla="*/ 0 w 2340000"/>
                      <a:gd name="connsiteY13" fmla="*/ 673200 h 1346400"/>
                      <a:gd name="connsiteX14" fmla="*/ 0 w 2340000"/>
                      <a:gd name="connsiteY14" fmla="*/ 224404 h 134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40000" h="1346400" extrusionOk="0">
                        <a:moveTo>
                          <a:pt x="0" y="224404"/>
                        </a:moveTo>
                        <a:cubicBezTo>
                          <a:pt x="-16426" y="90337"/>
                          <a:pt x="87786" y="4760"/>
                          <a:pt x="224404" y="0"/>
                        </a:cubicBezTo>
                        <a:cubicBezTo>
                          <a:pt x="401639" y="-15280"/>
                          <a:pt x="649583" y="9320"/>
                          <a:pt x="892625" y="0"/>
                        </a:cubicBezTo>
                        <a:cubicBezTo>
                          <a:pt x="1135667" y="-9320"/>
                          <a:pt x="1292308" y="21261"/>
                          <a:pt x="1504111" y="0"/>
                        </a:cubicBezTo>
                        <a:cubicBezTo>
                          <a:pt x="1715914" y="-21261"/>
                          <a:pt x="1859770" y="-6324"/>
                          <a:pt x="2115596" y="0"/>
                        </a:cubicBezTo>
                        <a:cubicBezTo>
                          <a:pt x="2238355" y="-3789"/>
                          <a:pt x="2345129" y="81490"/>
                          <a:pt x="2340000" y="224404"/>
                        </a:cubicBezTo>
                        <a:cubicBezTo>
                          <a:pt x="2330360" y="336482"/>
                          <a:pt x="2319158" y="565505"/>
                          <a:pt x="2340000" y="655248"/>
                        </a:cubicBezTo>
                        <a:cubicBezTo>
                          <a:pt x="2360842" y="744991"/>
                          <a:pt x="2328084" y="920097"/>
                          <a:pt x="2340000" y="1121996"/>
                        </a:cubicBezTo>
                        <a:cubicBezTo>
                          <a:pt x="2324458" y="1271641"/>
                          <a:pt x="2220480" y="1324303"/>
                          <a:pt x="2115596" y="1346400"/>
                        </a:cubicBezTo>
                        <a:cubicBezTo>
                          <a:pt x="1893328" y="1338122"/>
                          <a:pt x="1655103" y="1330723"/>
                          <a:pt x="1523023" y="1346400"/>
                        </a:cubicBezTo>
                        <a:cubicBezTo>
                          <a:pt x="1390943" y="1362077"/>
                          <a:pt x="1105662" y="1353474"/>
                          <a:pt x="892625" y="1346400"/>
                        </a:cubicBezTo>
                        <a:cubicBezTo>
                          <a:pt x="679588" y="1339326"/>
                          <a:pt x="449520" y="1361160"/>
                          <a:pt x="224404" y="1346400"/>
                        </a:cubicBezTo>
                        <a:cubicBezTo>
                          <a:pt x="104541" y="1351387"/>
                          <a:pt x="8661" y="1238348"/>
                          <a:pt x="0" y="1121996"/>
                        </a:cubicBezTo>
                        <a:cubicBezTo>
                          <a:pt x="-13798" y="1007095"/>
                          <a:pt x="13654" y="771447"/>
                          <a:pt x="0" y="673200"/>
                        </a:cubicBezTo>
                        <a:cubicBezTo>
                          <a:pt x="-13654" y="574953"/>
                          <a:pt x="21638" y="332019"/>
                          <a:pt x="0" y="2244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 anchorCtr="0"/>
          <a:lstStyle/>
          <a:p>
            <a:pPr algn="ctr"/>
            <a:r>
              <a:rPr lang="it-IT" sz="1600" b="1" dirty="0"/>
              <a:t>Autolettura: è utile comunicare la lettura del contatore tramite i nostri canali di contatto; </a:t>
            </a:r>
            <a:r>
              <a:rPr lang="it-IT" sz="1600" dirty="0"/>
              <a:t>questo può essere utile a conteggiare i consumi effettivi soprattutto se, a causa degli eventi sismici, non è stato possibile rilevare la lettura del contatore.  </a:t>
            </a:r>
          </a:p>
        </p:txBody>
      </p:sp>
      <p:sp>
        <p:nvSpPr>
          <p:cNvPr id="11" name="Rettangolo arrotondato 29">
            <a:extLst>
              <a:ext uri="{FF2B5EF4-FFF2-40B4-BE49-F238E27FC236}">
                <a16:creationId xmlns:a16="http://schemas.microsoft.com/office/drawing/2014/main" id="{6FE76157-52D1-4B9E-8C8E-59C2C84AE3D5}"/>
              </a:ext>
            </a:extLst>
          </p:cNvPr>
          <p:cNvSpPr/>
          <p:nvPr/>
        </p:nvSpPr>
        <p:spPr>
          <a:xfrm>
            <a:off x="1346825" y="1672860"/>
            <a:ext cx="10080000" cy="1008000"/>
          </a:xfrm>
          <a:prstGeom prst="roundRect">
            <a:avLst>
              <a:gd name="adj" fmla="val 9983"/>
            </a:avLst>
          </a:prstGeom>
          <a:noFill/>
          <a:ln w="34925">
            <a:solidFill>
              <a:schemeClr val="accent5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340000"/>
                      <a:gd name="connsiteY0" fmla="*/ 224404 h 1346400"/>
                      <a:gd name="connsiteX1" fmla="*/ 224404 w 2340000"/>
                      <a:gd name="connsiteY1" fmla="*/ 0 h 1346400"/>
                      <a:gd name="connsiteX2" fmla="*/ 892625 w 2340000"/>
                      <a:gd name="connsiteY2" fmla="*/ 0 h 1346400"/>
                      <a:gd name="connsiteX3" fmla="*/ 1504111 w 2340000"/>
                      <a:gd name="connsiteY3" fmla="*/ 0 h 1346400"/>
                      <a:gd name="connsiteX4" fmla="*/ 2115596 w 2340000"/>
                      <a:gd name="connsiteY4" fmla="*/ 0 h 1346400"/>
                      <a:gd name="connsiteX5" fmla="*/ 2340000 w 2340000"/>
                      <a:gd name="connsiteY5" fmla="*/ 224404 h 1346400"/>
                      <a:gd name="connsiteX6" fmla="*/ 2340000 w 2340000"/>
                      <a:gd name="connsiteY6" fmla="*/ 655248 h 1346400"/>
                      <a:gd name="connsiteX7" fmla="*/ 2340000 w 2340000"/>
                      <a:gd name="connsiteY7" fmla="*/ 1121996 h 1346400"/>
                      <a:gd name="connsiteX8" fmla="*/ 2115596 w 2340000"/>
                      <a:gd name="connsiteY8" fmla="*/ 1346400 h 1346400"/>
                      <a:gd name="connsiteX9" fmla="*/ 1523023 w 2340000"/>
                      <a:gd name="connsiteY9" fmla="*/ 1346400 h 1346400"/>
                      <a:gd name="connsiteX10" fmla="*/ 892625 w 2340000"/>
                      <a:gd name="connsiteY10" fmla="*/ 1346400 h 1346400"/>
                      <a:gd name="connsiteX11" fmla="*/ 224404 w 2340000"/>
                      <a:gd name="connsiteY11" fmla="*/ 1346400 h 1346400"/>
                      <a:gd name="connsiteX12" fmla="*/ 0 w 2340000"/>
                      <a:gd name="connsiteY12" fmla="*/ 1121996 h 1346400"/>
                      <a:gd name="connsiteX13" fmla="*/ 0 w 2340000"/>
                      <a:gd name="connsiteY13" fmla="*/ 673200 h 1346400"/>
                      <a:gd name="connsiteX14" fmla="*/ 0 w 2340000"/>
                      <a:gd name="connsiteY14" fmla="*/ 224404 h 134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40000" h="1346400" extrusionOk="0">
                        <a:moveTo>
                          <a:pt x="0" y="224404"/>
                        </a:moveTo>
                        <a:cubicBezTo>
                          <a:pt x="-16426" y="90337"/>
                          <a:pt x="87786" y="4760"/>
                          <a:pt x="224404" y="0"/>
                        </a:cubicBezTo>
                        <a:cubicBezTo>
                          <a:pt x="401639" y="-15280"/>
                          <a:pt x="649583" y="9320"/>
                          <a:pt x="892625" y="0"/>
                        </a:cubicBezTo>
                        <a:cubicBezTo>
                          <a:pt x="1135667" y="-9320"/>
                          <a:pt x="1292308" y="21261"/>
                          <a:pt x="1504111" y="0"/>
                        </a:cubicBezTo>
                        <a:cubicBezTo>
                          <a:pt x="1715914" y="-21261"/>
                          <a:pt x="1859770" y="-6324"/>
                          <a:pt x="2115596" y="0"/>
                        </a:cubicBezTo>
                        <a:cubicBezTo>
                          <a:pt x="2238355" y="-3789"/>
                          <a:pt x="2345129" y="81490"/>
                          <a:pt x="2340000" y="224404"/>
                        </a:cubicBezTo>
                        <a:cubicBezTo>
                          <a:pt x="2330360" y="336482"/>
                          <a:pt x="2319158" y="565505"/>
                          <a:pt x="2340000" y="655248"/>
                        </a:cubicBezTo>
                        <a:cubicBezTo>
                          <a:pt x="2360842" y="744991"/>
                          <a:pt x="2328084" y="920097"/>
                          <a:pt x="2340000" y="1121996"/>
                        </a:cubicBezTo>
                        <a:cubicBezTo>
                          <a:pt x="2324458" y="1271641"/>
                          <a:pt x="2220480" y="1324303"/>
                          <a:pt x="2115596" y="1346400"/>
                        </a:cubicBezTo>
                        <a:cubicBezTo>
                          <a:pt x="1893328" y="1338122"/>
                          <a:pt x="1655103" y="1330723"/>
                          <a:pt x="1523023" y="1346400"/>
                        </a:cubicBezTo>
                        <a:cubicBezTo>
                          <a:pt x="1390943" y="1362077"/>
                          <a:pt x="1105662" y="1353474"/>
                          <a:pt x="892625" y="1346400"/>
                        </a:cubicBezTo>
                        <a:cubicBezTo>
                          <a:pt x="679588" y="1339326"/>
                          <a:pt x="449520" y="1361160"/>
                          <a:pt x="224404" y="1346400"/>
                        </a:cubicBezTo>
                        <a:cubicBezTo>
                          <a:pt x="104541" y="1351387"/>
                          <a:pt x="8661" y="1238348"/>
                          <a:pt x="0" y="1121996"/>
                        </a:cubicBezTo>
                        <a:cubicBezTo>
                          <a:pt x="-13798" y="1007095"/>
                          <a:pt x="13654" y="771447"/>
                          <a:pt x="0" y="673200"/>
                        </a:cubicBezTo>
                        <a:cubicBezTo>
                          <a:pt x="-13654" y="574953"/>
                          <a:pt x="21638" y="332019"/>
                          <a:pt x="0" y="2244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 anchorCtr="0"/>
          <a:lstStyle/>
          <a:p>
            <a:pPr algn="ctr"/>
            <a:r>
              <a:rPr lang="it-IT" sz="1600" b="1" dirty="0"/>
              <a:t>Il modulo di certificazione inagibilità per proroga agevolazioni al 2021 è da presentare:</a:t>
            </a:r>
          </a:p>
          <a:p>
            <a:pPr algn="ctr"/>
            <a:r>
              <a:rPr lang="it-IT" sz="1600" b="1" dirty="0"/>
              <a:t>- entro il 30 aprile ad Agenzia delle Entrate/INPS;</a:t>
            </a:r>
          </a:p>
          <a:p>
            <a:pPr algn="ctr"/>
            <a:r>
              <a:rPr lang="it-IT" sz="1600" b="1" dirty="0"/>
              <a:t>- entro il 30 giugno 2021 al trader </a:t>
            </a:r>
            <a:r>
              <a:rPr lang="it-IT" sz="1600" dirty="0"/>
              <a:t>(modulo disponibile nella sezione web dedicata su Enel.it</a:t>
            </a:r>
            <a:r>
              <a:rPr lang="it-IT" sz="1600" b="1" dirty="0"/>
              <a:t>)</a:t>
            </a:r>
          </a:p>
        </p:txBody>
      </p:sp>
      <p:sp>
        <p:nvSpPr>
          <p:cNvPr id="12" name="Rettangolo arrotondato 29">
            <a:extLst>
              <a:ext uri="{FF2B5EF4-FFF2-40B4-BE49-F238E27FC236}">
                <a16:creationId xmlns:a16="http://schemas.microsoft.com/office/drawing/2014/main" id="{F470CFC5-558E-4574-8AF1-1F58494CEDFD}"/>
              </a:ext>
            </a:extLst>
          </p:cNvPr>
          <p:cNvSpPr/>
          <p:nvPr/>
        </p:nvSpPr>
        <p:spPr>
          <a:xfrm>
            <a:off x="1346825" y="5552519"/>
            <a:ext cx="10080000" cy="1008000"/>
          </a:xfrm>
          <a:prstGeom prst="roundRect">
            <a:avLst>
              <a:gd name="adj" fmla="val 9983"/>
            </a:avLst>
          </a:prstGeom>
          <a:noFill/>
          <a:ln w="34925">
            <a:solidFill>
              <a:schemeClr val="accent1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340000"/>
                      <a:gd name="connsiteY0" fmla="*/ 224404 h 1346400"/>
                      <a:gd name="connsiteX1" fmla="*/ 224404 w 2340000"/>
                      <a:gd name="connsiteY1" fmla="*/ 0 h 1346400"/>
                      <a:gd name="connsiteX2" fmla="*/ 892625 w 2340000"/>
                      <a:gd name="connsiteY2" fmla="*/ 0 h 1346400"/>
                      <a:gd name="connsiteX3" fmla="*/ 1504111 w 2340000"/>
                      <a:gd name="connsiteY3" fmla="*/ 0 h 1346400"/>
                      <a:gd name="connsiteX4" fmla="*/ 2115596 w 2340000"/>
                      <a:gd name="connsiteY4" fmla="*/ 0 h 1346400"/>
                      <a:gd name="connsiteX5" fmla="*/ 2340000 w 2340000"/>
                      <a:gd name="connsiteY5" fmla="*/ 224404 h 1346400"/>
                      <a:gd name="connsiteX6" fmla="*/ 2340000 w 2340000"/>
                      <a:gd name="connsiteY6" fmla="*/ 655248 h 1346400"/>
                      <a:gd name="connsiteX7" fmla="*/ 2340000 w 2340000"/>
                      <a:gd name="connsiteY7" fmla="*/ 1121996 h 1346400"/>
                      <a:gd name="connsiteX8" fmla="*/ 2115596 w 2340000"/>
                      <a:gd name="connsiteY8" fmla="*/ 1346400 h 1346400"/>
                      <a:gd name="connsiteX9" fmla="*/ 1523023 w 2340000"/>
                      <a:gd name="connsiteY9" fmla="*/ 1346400 h 1346400"/>
                      <a:gd name="connsiteX10" fmla="*/ 892625 w 2340000"/>
                      <a:gd name="connsiteY10" fmla="*/ 1346400 h 1346400"/>
                      <a:gd name="connsiteX11" fmla="*/ 224404 w 2340000"/>
                      <a:gd name="connsiteY11" fmla="*/ 1346400 h 1346400"/>
                      <a:gd name="connsiteX12" fmla="*/ 0 w 2340000"/>
                      <a:gd name="connsiteY12" fmla="*/ 1121996 h 1346400"/>
                      <a:gd name="connsiteX13" fmla="*/ 0 w 2340000"/>
                      <a:gd name="connsiteY13" fmla="*/ 673200 h 1346400"/>
                      <a:gd name="connsiteX14" fmla="*/ 0 w 2340000"/>
                      <a:gd name="connsiteY14" fmla="*/ 224404 h 134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40000" h="1346400" extrusionOk="0">
                        <a:moveTo>
                          <a:pt x="0" y="224404"/>
                        </a:moveTo>
                        <a:cubicBezTo>
                          <a:pt x="-16426" y="90337"/>
                          <a:pt x="87786" y="4760"/>
                          <a:pt x="224404" y="0"/>
                        </a:cubicBezTo>
                        <a:cubicBezTo>
                          <a:pt x="401639" y="-15280"/>
                          <a:pt x="649583" y="9320"/>
                          <a:pt x="892625" y="0"/>
                        </a:cubicBezTo>
                        <a:cubicBezTo>
                          <a:pt x="1135667" y="-9320"/>
                          <a:pt x="1292308" y="21261"/>
                          <a:pt x="1504111" y="0"/>
                        </a:cubicBezTo>
                        <a:cubicBezTo>
                          <a:pt x="1715914" y="-21261"/>
                          <a:pt x="1859770" y="-6324"/>
                          <a:pt x="2115596" y="0"/>
                        </a:cubicBezTo>
                        <a:cubicBezTo>
                          <a:pt x="2238355" y="-3789"/>
                          <a:pt x="2345129" y="81490"/>
                          <a:pt x="2340000" y="224404"/>
                        </a:cubicBezTo>
                        <a:cubicBezTo>
                          <a:pt x="2330360" y="336482"/>
                          <a:pt x="2319158" y="565505"/>
                          <a:pt x="2340000" y="655248"/>
                        </a:cubicBezTo>
                        <a:cubicBezTo>
                          <a:pt x="2360842" y="744991"/>
                          <a:pt x="2328084" y="920097"/>
                          <a:pt x="2340000" y="1121996"/>
                        </a:cubicBezTo>
                        <a:cubicBezTo>
                          <a:pt x="2324458" y="1271641"/>
                          <a:pt x="2220480" y="1324303"/>
                          <a:pt x="2115596" y="1346400"/>
                        </a:cubicBezTo>
                        <a:cubicBezTo>
                          <a:pt x="1893328" y="1338122"/>
                          <a:pt x="1655103" y="1330723"/>
                          <a:pt x="1523023" y="1346400"/>
                        </a:cubicBezTo>
                        <a:cubicBezTo>
                          <a:pt x="1390943" y="1362077"/>
                          <a:pt x="1105662" y="1353474"/>
                          <a:pt x="892625" y="1346400"/>
                        </a:cubicBezTo>
                        <a:cubicBezTo>
                          <a:pt x="679588" y="1339326"/>
                          <a:pt x="449520" y="1361160"/>
                          <a:pt x="224404" y="1346400"/>
                        </a:cubicBezTo>
                        <a:cubicBezTo>
                          <a:pt x="104541" y="1351387"/>
                          <a:pt x="8661" y="1238348"/>
                          <a:pt x="0" y="1121996"/>
                        </a:cubicBezTo>
                        <a:cubicBezTo>
                          <a:pt x="-13798" y="1007095"/>
                          <a:pt x="13654" y="771447"/>
                          <a:pt x="0" y="673200"/>
                        </a:cubicBezTo>
                        <a:cubicBezTo>
                          <a:pt x="-13654" y="574953"/>
                          <a:pt x="21638" y="332019"/>
                          <a:pt x="0" y="2244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 anchorCtr="0"/>
          <a:lstStyle/>
          <a:p>
            <a:pPr algn="ctr"/>
            <a:r>
              <a:rPr lang="it-IT" sz="1600" b="1" dirty="0"/>
              <a:t>Comunicato stampa ARERA con informazioni su nuova Delibera:</a:t>
            </a:r>
          </a:p>
          <a:p>
            <a:pPr algn="ctr"/>
            <a:endParaRPr lang="it-IT" sz="1600" b="1" dirty="0"/>
          </a:p>
          <a:p>
            <a:pPr algn="ctr"/>
            <a:r>
              <a:rPr lang="it-IT" sz="1600" dirty="0"/>
              <a:t>https://www.arera.it/it/com_stampa/21/210319.htm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36C2939F-9BD6-4AD0-B097-69842C997E8F}"/>
              </a:ext>
            </a:extLst>
          </p:cNvPr>
          <p:cNvSpPr/>
          <p:nvPr/>
        </p:nvSpPr>
        <p:spPr>
          <a:xfrm>
            <a:off x="350952" y="2952891"/>
            <a:ext cx="1080000" cy="1080000"/>
          </a:xfrm>
          <a:prstGeom prst="ellipse">
            <a:avLst/>
          </a:prstGeom>
          <a:solidFill>
            <a:schemeClr val="bg1"/>
          </a:solidFill>
          <a:ln w="123825">
            <a:solidFill>
              <a:schemeClr val="accent3"/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3978248048">
                  <a:custGeom>
                    <a:avLst/>
                    <a:gdLst>
                      <a:gd name="connsiteX0" fmla="*/ 0 w 1080000"/>
                      <a:gd name="connsiteY0" fmla="*/ 540000 h 1080000"/>
                      <a:gd name="connsiteX1" fmla="*/ 540000 w 1080000"/>
                      <a:gd name="connsiteY1" fmla="*/ 0 h 1080000"/>
                      <a:gd name="connsiteX2" fmla="*/ 1080000 w 1080000"/>
                      <a:gd name="connsiteY2" fmla="*/ 540000 h 1080000"/>
                      <a:gd name="connsiteX3" fmla="*/ 540000 w 1080000"/>
                      <a:gd name="connsiteY3" fmla="*/ 1080000 h 1080000"/>
                      <a:gd name="connsiteX4" fmla="*/ 0 w 1080000"/>
                      <a:gd name="connsiteY4" fmla="*/ 540000 h 108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0000" h="1080000" fill="none" extrusionOk="0">
                        <a:moveTo>
                          <a:pt x="0" y="540000"/>
                        </a:moveTo>
                        <a:cubicBezTo>
                          <a:pt x="43016" y="277714"/>
                          <a:pt x="221202" y="-25788"/>
                          <a:pt x="540000" y="0"/>
                        </a:cubicBezTo>
                        <a:cubicBezTo>
                          <a:pt x="805738" y="2040"/>
                          <a:pt x="1075579" y="259630"/>
                          <a:pt x="1080000" y="540000"/>
                        </a:cubicBezTo>
                        <a:cubicBezTo>
                          <a:pt x="1080028" y="829793"/>
                          <a:pt x="797287" y="1094013"/>
                          <a:pt x="540000" y="1080000"/>
                        </a:cubicBezTo>
                        <a:cubicBezTo>
                          <a:pt x="214924" y="1045270"/>
                          <a:pt x="44128" y="813484"/>
                          <a:pt x="0" y="540000"/>
                        </a:cubicBezTo>
                        <a:close/>
                      </a:path>
                      <a:path w="1080000" h="1080000" stroke="0" extrusionOk="0">
                        <a:moveTo>
                          <a:pt x="0" y="540000"/>
                        </a:moveTo>
                        <a:cubicBezTo>
                          <a:pt x="-7984" y="227044"/>
                          <a:pt x="246893" y="-2286"/>
                          <a:pt x="540000" y="0"/>
                        </a:cubicBezTo>
                        <a:cubicBezTo>
                          <a:pt x="852502" y="30248"/>
                          <a:pt x="1074397" y="244378"/>
                          <a:pt x="1080000" y="540000"/>
                        </a:cubicBezTo>
                        <a:cubicBezTo>
                          <a:pt x="1044109" y="807089"/>
                          <a:pt x="855800" y="1073471"/>
                          <a:pt x="540000" y="1080000"/>
                        </a:cubicBezTo>
                        <a:cubicBezTo>
                          <a:pt x="226057" y="1063627"/>
                          <a:pt x="4526" y="841663"/>
                          <a:pt x="0" y="54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it-IT" sz="8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3133726A-D167-471B-BBC9-E364FF8F9ECD}"/>
              </a:ext>
            </a:extLst>
          </p:cNvPr>
          <p:cNvSpPr/>
          <p:nvPr/>
        </p:nvSpPr>
        <p:spPr>
          <a:xfrm>
            <a:off x="350952" y="1659002"/>
            <a:ext cx="1080000" cy="1080000"/>
          </a:xfrm>
          <a:prstGeom prst="ellipse">
            <a:avLst/>
          </a:prstGeom>
          <a:solidFill>
            <a:schemeClr val="bg1"/>
          </a:solidFill>
          <a:ln w="123825">
            <a:solidFill>
              <a:schemeClr val="accent5"/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080000"/>
                      <a:gd name="connsiteY0" fmla="*/ 540000 h 1080000"/>
                      <a:gd name="connsiteX1" fmla="*/ 540000 w 1080000"/>
                      <a:gd name="connsiteY1" fmla="*/ 0 h 1080000"/>
                      <a:gd name="connsiteX2" fmla="*/ 1080000 w 1080000"/>
                      <a:gd name="connsiteY2" fmla="*/ 540000 h 1080000"/>
                      <a:gd name="connsiteX3" fmla="*/ 540000 w 1080000"/>
                      <a:gd name="connsiteY3" fmla="*/ 1080000 h 1080000"/>
                      <a:gd name="connsiteX4" fmla="*/ 0 w 1080000"/>
                      <a:gd name="connsiteY4" fmla="*/ 540000 h 108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0000" h="1080000" fill="none" extrusionOk="0">
                        <a:moveTo>
                          <a:pt x="0" y="540000"/>
                        </a:moveTo>
                        <a:cubicBezTo>
                          <a:pt x="12010" y="230351"/>
                          <a:pt x="296761" y="3629"/>
                          <a:pt x="540000" y="0"/>
                        </a:cubicBezTo>
                        <a:cubicBezTo>
                          <a:pt x="855313" y="29192"/>
                          <a:pt x="1059544" y="241326"/>
                          <a:pt x="1080000" y="540000"/>
                        </a:cubicBezTo>
                        <a:cubicBezTo>
                          <a:pt x="1131428" y="845692"/>
                          <a:pt x="807342" y="1065902"/>
                          <a:pt x="540000" y="1080000"/>
                        </a:cubicBezTo>
                        <a:cubicBezTo>
                          <a:pt x="208335" y="1089976"/>
                          <a:pt x="9342" y="825570"/>
                          <a:pt x="0" y="540000"/>
                        </a:cubicBezTo>
                        <a:close/>
                      </a:path>
                      <a:path w="1080000" h="1080000" stroke="0" extrusionOk="0">
                        <a:moveTo>
                          <a:pt x="0" y="540000"/>
                        </a:moveTo>
                        <a:cubicBezTo>
                          <a:pt x="-12935" y="264460"/>
                          <a:pt x="211810" y="-12370"/>
                          <a:pt x="540000" y="0"/>
                        </a:cubicBezTo>
                        <a:cubicBezTo>
                          <a:pt x="866852" y="-4225"/>
                          <a:pt x="1060372" y="277516"/>
                          <a:pt x="1080000" y="540000"/>
                        </a:cubicBezTo>
                        <a:cubicBezTo>
                          <a:pt x="1035487" y="853112"/>
                          <a:pt x="834743" y="1084128"/>
                          <a:pt x="540000" y="1080000"/>
                        </a:cubicBezTo>
                        <a:cubicBezTo>
                          <a:pt x="280556" y="1054897"/>
                          <a:pt x="-50638" y="849850"/>
                          <a:pt x="0" y="54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it-IT" sz="8800" dirty="0">
              <a:solidFill>
                <a:schemeClr val="accent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7D931F5-11A7-41EE-8D5B-B1FF466379DE}"/>
              </a:ext>
            </a:extLst>
          </p:cNvPr>
          <p:cNvSpPr/>
          <p:nvPr/>
        </p:nvSpPr>
        <p:spPr>
          <a:xfrm>
            <a:off x="350952" y="4284110"/>
            <a:ext cx="1080000" cy="1080000"/>
          </a:xfrm>
          <a:prstGeom prst="ellipse">
            <a:avLst/>
          </a:prstGeom>
          <a:solidFill>
            <a:schemeClr val="bg1"/>
          </a:solidFill>
          <a:ln w="123825">
            <a:solidFill>
              <a:schemeClr val="tx1"/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0 w 1080000"/>
                      <a:gd name="connsiteY0" fmla="*/ 540000 h 1080000"/>
                      <a:gd name="connsiteX1" fmla="*/ 540000 w 1080000"/>
                      <a:gd name="connsiteY1" fmla="*/ 0 h 1080000"/>
                      <a:gd name="connsiteX2" fmla="*/ 1080000 w 1080000"/>
                      <a:gd name="connsiteY2" fmla="*/ 540000 h 1080000"/>
                      <a:gd name="connsiteX3" fmla="*/ 540000 w 1080000"/>
                      <a:gd name="connsiteY3" fmla="*/ 1080000 h 1080000"/>
                      <a:gd name="connsiteX4" fmla="*/ 0 w 1080000"/>
                      <a:gd name="connsiteY4" fmla="*/ 540000 h 108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0000" h="1080000" fill="none" extrusionOk="0">
                        <a:moveTo>
                          <a:pt x="0" y="540000"/>
                        </a:moveTo>
                        <a:cubicBezTo>
                          <a:pt x="-29443" y="229703"/>
                          <a:pt x="219980" y="39368"/>
                          <a:pt x="540000" y="0"/>
                        </a:cubicBezTo>
                        <a:cubicBezTo>
                          <a:pt x="869686" y="36116"/>
                          <a:pt x="1097352" y="259504"/>
                          <a:pt x="1080000" y="540000"/>
                        </a:cubicBezTo>
                        <a:cubicBezTo>
                          <a:pt x="1051758" y="829579"/>
                          <a:pt x="862350" y="1107850"/>
                          <a:pt x="540000" y="1080000"/>
                        </a:cubicBezTo>
                        <a:cubicBezTo>
                          <a:pt x="234741" y="1089497"/>
                          <a:pt x="-3827" y="834724"/>
                          <a:pt x="0" y="540000"/>
                        </a:cubicBezTo>
                        <a:close/>
                      </a:path>
                      <a:path w="1080000" h="1080000" stroke="0" extrusionOk="0">
                        <a:moveTo>
                          <a:pt x="0" y="540000"/>
                        </a:moveTo>
                        <a:cubicBezTo>
                          <a:pt x="32124" y="194485"/>
                          <a:pt x="247027" y="8246"/>
                          <a:pt x="540000" y="0"/>
                        </a:cubicBezTo>
                        <a:cubicBezTo>
                          <a:pt x="819789" y="-51343"/>
                          <a:pt x="1113094" y="261561"/>
                          <a:pt x="1080000" y="540000"/>
                        </a:cubicBezTo>
                        <a:cubicBezTo>
                          <a:pt x="1077652" y="812607"/>
                          <a:pt x="794137" y="1099862"/>
                          <a:pt x="540000" y="1080000"/>
                        </a:cubicBezTo>
                        <a:cubicBezTo>
                          <a:pt x="234549" y="1045376"/>
                          <a:pt x="12395" y="856108"/>
                          <a:pt x="0" y="54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it-IT" sz="8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87E58A6-C932-4818-A978-801244E6CE3F}"/>
              </a:ext>
            </a:extLst>
          </p:cNvPr>
          <p:cNvSpPr/>
          <p:nvPr/>
        </p:nvSpPr>
        <p:spPr>
          <a:xfrm>
            <a:off x="350952" y="5516519"/>
            <a:ext cx="1080000" cy="1080000"/>
          </a:xfrm>
          <a:prstGeom prst="ellipse">
            <a:avLst/>
          </a:prstGeom>
          <a:solidFill>
            <a:schemeClr val="bg1"/>
          </a:solidFill>
          <a:ln w="123825">
            <a:solidFill>
              <a:schemeClr val="accent1"/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80000"/>
                      <a:gd name="connsiteY0" fmla="*/ 540000 h 1080000"/>
                      <a:gd name="connsiteX1" fmla="*/ 540000 w 1080000"/>
                      <a:gd name="connsiteY1" fmla="*/ 0 h 1080000"/>
                      <a:gd name="connsiteX2" fmla="*/ 1080000 w 1080000"/>
                      <a:gd name="connsiteY2" fmla="*/ 540000 h 1080000"/>
                      <a:gd name="connsiteX3" fmla="*/ 540000 w 1080000"/>
                      <a:gd name="connsiteY3" fmla="*/ 1080000 h 1080000"/>
                      <a:gd name="connsiteX4" fmla="*/ 0 w 1080000"/>
                      <a:gd name="connsiteY4" fmla="*/ 540000 h 108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0000" h="1080000" fill="none" extrusionOk="0">
                        <a:moveTo>
                          <a:pt x="0" y="540000"/>
                        </a:moveTo>
                        <a:cubicBezTo>
                          <a:pt x="10291" y="242987"/>
                          <a:pt x="254572" y="-26355"/>
                          <a:pt x="540000" y="0"/>
                        </a:cubicBezTo>
                        <a:cubicBezTo>
                          <a:pt x="818459" y="-3028"/>
                          <a:pt x="1062516" y="258227"/>
                          <a:pt x="1080000" y="540000"/>
                        </a:cubicBezTo>
                        <a:cubicBezTo>
                          <a:pt x="1075978" y="799878"/>
                          <a:pt x="833789" y="1086177"/>
                          <a:pt x="540000" y="1080000"/>
                        </a:cubicBezTo>
                        <a:cubicBezTo>
                          <a:pt x="246647" y="1082733"/>
                          <a:pt x="52703" y="850906"/>
                          <a:pt x="0" y="540000"/>
                        </a:cubicBezTo>
                        <a:close/>
                      </a:path>
                      <a:path w="1080000" h="1080000" stroke="0" extrusionOk="0">
                        <a:moveTo>
                          <a:pt x="0" y="540000"/>
                        </a:moveTo>
                        <a:cubicBezTo>
                          <a:pt x="-48918" y="211593"/>
                          <a:pt x="190569" y="19215"/>
                          <a:pt x="540000" y="0"/>
                        </a:cubicBezTo>
                        <a:cubicBezTo>
                          <a:pt x="852329" y="2967"/>
                          <a:pt x="1076070" y="241891"/>
                          <a:pt x="1080000" y="540000"/>
                        </a:cubicBezTo>
                        <a:cubicBezTo>
                          <a:pt x="1055571" y="862090"/>
                          <a:pt x="830003" y="1125498"/>
                          <a:pt x="540000" y="1080000"/>
                        </a:cubicBezTo>
                        <a:cubicBezTo>
                          <a:pt x="205292" y="1060044"/>
                          <a:pt x="32861" y="853935"/>
                          <a:pt x="0" y="54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it-IT" sz="88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621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9" name="Oggetto 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761998" y="679060"/>
            <a:ext cx="10797823" cy="394980"/>
          </a:xfrm>
        </p:spPr>
        <p:txBody>
          <a:bodyPr/>
          <a:lstStyle/>
          <a:p>
            <a:r>
              <a:rPr lang="en-GB" dirty="0"/>
              <a:t>Sisma Centro Italia</a:t>
            </a:r>
            <a:br>
              <a:rPr lang="en-GB" dirty="0"/>
            </a:br>
            <a:r>
              <a:rPr lang="en-GB" sz="1800" dirty="0" err="1"/>
              <a:t>Sezione</a:t>
            </a:r>
            <a:r>
              <a:rPr lang="en-GB" sz="1800" dirty="0"/>
              <a:t> web dedicate e </a:t>
            </a:r>
            <a:r>
              <a:rPr lang="en-GB" sz="1800" dirty="0" err="1"/>
              <a:t>modulistica</a:t>
            </a: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5" name="Segnaposto numero diapositiva 4">
            <a:extLst>
              <a:ext uri="{FF2B5EF4-FFF2-40B4-BE49-F238E27FC236}">
                <a16:creationId xmlns:a16="http://schemas.microsoft.com/office/drawing/2014/main" id="{A705D301-4609-444B-9D15-C85D97A4DD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30700" y="7896691"/>
            <a:ext cx="762000" cy="153888"/>
          </a:xfrm>
        </p:spPr>
        <p:txBody>
          <a:bodyPr/>
          <a:lstStyle/>
          <a:p>
            <a:fld id="{3F8766EF-29E8-4B8B-9FFA-FA044E3C79E5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C3EA40B-681B-4FD0-B096-D183F4F7533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500" t="7737" r="20741" b="16214"/>
          <a:stretch/>
        </p:blipFill>
        <p:spPr>
          <a:xfrm>
            <a:off x="474133" y="1524001"/>
            <a:ext cx="3996267" cy="2768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D7B6083C-877B-44A5-8F7F-299D0B7D3266}"/>
              </a:ext>
            </a:extLst>
          </p:cNvPr>
          <p:cNvSpPr/>
          <p:nvPr/>
        </p:nvSpPr>
        <p:spPr>
          <a:xfrm>
            <a:off x="761998" y="3429000"/>
            <a:ext cx="3392313" cy="863029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err="1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12E7764-0521-4907-A753-F3752BDD4A26}"/>
              </a:ext>
            </a:extLst>
          </p:cNvPr>
          <p:cNvCxnSpPr>
            <a:cxnSpLocks/>
          </p:cNvCxnSpPr>
          <p:nvPr/>
        </p:nvCxnSpPr>
        <p:spPr>
          <a:xfrm>
            <a:off x="2424287" y="4303318"/>
            <a:ext cx="0" cy="257393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D99586-011A-4E56-8FEE-79A89BA993EB}"/>
              </a:ext>
            </a:extLst>
          </p:cNvPr>
          <p:cNvSpPr txBox="1"/>
          <p:nvPr/>
        </p:nvSpPr>
        <p:spPr>
          <a:xfrm>
            <a:off x="719665" y="4628444"/>
            <a:ext cx="3476978" cy="123110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2000" dirty="0"/>
              <a:t>Al sito Enel.it, in fondo alla pagina web alla sezione avvisi è presente la sezione dedicata al Sisma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7C8C0E5-B5E7-4455-8816-CA90473FC519}"/>
              </a:ext>
            </a:extLst>
          </p:cNvPr>
          <p:cNvSpPr txBox="1"/>
          <p:nvPr/>
        </p:nvSpPr>
        <p:spPr>
          <a:xfrm>
            <a:off x="4631265" y="4628444"/>
            <a:ext cx="6928556" cy="123110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it-IT" sz="2000" dirty="0"/>
              <a:t>Nella sezione dedicata ci sono tutte le informazioni e gli aggiornamenti sul tema e il modulo per la proroga 2021 per gli inagibili.</a:t>
            </a:r>
          </a:p>
          <a:p>
            <a:pPr algn="ctr"/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9020038-C1B6-4A5A-A52C-4EA56A94E94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537" t="13169" r="31296" b="27311"/>
          <a:stretch/>
        </p:blipFill>
        <p:spPr>
          <a:xfrm>
            <a:off x="4631265" y="1519479"/>
            <a:ext cx="3256687" cy="2783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015BAEF5-1356-416E-88DF-449EF1F2312A}"/>
              </a:ext>
            </a:extLst>
          </p:cNvPr>
          <p:cNvSpPr/>
          <p:nvPr/>
        </p:nvSpPr>
        <p:spPr>
          <a:xfrm>
            <a:off x="4551539" y="4109156"/>
            <a:ext cx="498118" cy="325127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err="1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E1573DE-B8D3-42B3-A5E1-809C86734604}"/>
              </a:ext>
            </a:extLst>
          </p:cNvPr>
          <p:cNvCxnSpPr>
            <a:cxnSpLocks/>
          </p:cNvCxnSpPr>
          <p:nvPr/>
        </p:nvCxnSpPr>
        <p:spPr>
          <a:xfrm flipH="1" flipV="1">
            <a:off x="7507111" y="4303318"/>
            <a:ext cx="498121" cy="325126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2D6F3FB-1613-47FF-B314-6FBDDB598523}"/>
              </a:ext>
            </a:extLst>
          </p:cNvPr>
          <p:cNvCxnSpPr>
            <a:cxnSpLocks/>
          </p:cNvCxnSpPr>
          <p:nvPr/>
        </p:nvCxnSpPr>
        <p:spPr>
          <a:xfrm flipV="1">
            <a:off x="5076826" y="3429000"/>
            <a:ext cx="3481763" cy="842721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E2A3DDEA-D3CF-4883-A675-5AE3E830D46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3889" t="15661" r="25463" b="6172"/>
          <a:stretch/>
        </p:blipFill>
        <p:spPr>
          <a:xfrm>
            <a:off x="8558589" y="1598852"/>
            <a:ext cx="1904098" cy="27316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987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72998" y="700389"/>
            <a:ext cx="8724838" cy="394980"/>
          </a:xfrm>
        </p:spPr>
        <p:txBody>
          <a:bodyPr/>
          <a:lstStyle/>
          <a:p>
            <a:r>
              <a:rPr lang="en-GB" sz="2400" dirty="0"/>
              <a:t>Sisma Centro Italia</a:t>
            </a:r>
            <a:br>
              <a:rPr lang="en-GB" sz="2400" dirty="0"/>
            </a:br>
            <a:br>
              <a:rPr lang="it-IT" sz="1600" dirty="0"/>
            </a:br>
            <a:endParaRPr lang="en-US" sz="1600" u="sng" dirty="0">
              <a:solidFill>
                <a:schemeClr val="accent1"/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3E794C1-E3DC-4A64-B00A-0622F966EAE6}"/>
              </a:ext>
            </a:extLst>
          </p:cNvPr>
          <p:cNvSpPr txBox="1">
            <a:spLocks/>
          </p:cNvSpPr>
          <p:nvPr/>
        </p:nvSpPr>
        <p:spPr>
          <a:xfrm>
            <a:off x="672998" y="1050279"/>
            <a:ext cx="8724838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Agenda</a:t>
            </a:r>
            <a:endParaRPr lang="en-US" sz="1200" u="sng" dirty="0">
              <a:solidFill>
                <a:schemeClr val="accent1"/>
              </a:solidFill>
            </a:endParaRPr>
          </a:p>
        </p:txBody>
      </p:sp>
      <p:sp>
        <p:nvSpPr>
          <p:cNvPr id="57" name="Rectangle 83">
            <a:extLst>
              <a:ext uri="{FF2B5EF4-FFF2-40B4-BE49-F238E27FC236}">
                <a16:creationId xmlns:a16="http://schemas.microsoft.com/office/drawing/2014/main" id="{EAC6793F-6BD9-4CE8-B22A-6F78CC9A14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69445" y="2690771"/>
            <a:ext cx="7628391" cy="4719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1772421" tIns="80924" rIns="1791464" bIns="80924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66610" lvl="1" indent="-165025" defTabSz="1034575" eaLnBrk="1" fontAlgn="auto" hangingPunct="1"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it-IT" sz="2400" b="1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898350BE-7193-4A84-8CF0-026C7098AE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1420" y="2794089"/>
            <a:ext cx="72444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10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 altLang="it-IT" sz="1600" b="1" dirty="0"/>
              <a:t> </a:t>
            </a:r>
            <a:r>
              <a:rPr lang="it-IT" altLang="it-IT" b="1" dirty="0"/>
              <a:t>Premessa</a:t>
            </a:r>
          </a:p>
          <a:p>
            <a:pPr lvl="1" eaLnBrk="1" hangingPunct="1">
              <a:spcBef>
                <a:spcPct val="10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 altLang="it-IT" dirty="0"/>
              <a:t> Tipologia e durata delle agevolazioni</a:t>
            </a:r>
          </a:p>
          <a:p>
            <a:pPr lvl="1" eaLnBrk="1" hangingPunct="1">
              <a:spcBef>
                <a:spcPct val="10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 altLang="it-IT" dirty="0"/>
              <a:t> Sblocco della fatturazione</a:t>
            </a:r>
          </a:p>
          <a:p>
            <a:pPr lvl="1" eaLnBrk="1" hangingPunct="1">
              <a:spcBef>
                <a:spcPct val="10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 altLang="it-IT" dirty="0"/>
              <a:t> Informative verso i clienti e canali di contatto</a:t>
            </a:r>
          </a:p>
        </p:txBody>
      </p:sp>
    </p:spTree>
    <p:extLst>
      <p:ext uri="{BB962C8B-B14F-4D97-AF65-F5344CB8AC3E}">
        <p14:creationId xmlns:p14="http://schemas.microsoft.com/office/powerpoint/2010/main" val="277776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Sisma</a:t>
            </a:r>
            <a:r>
              <a:rPr lang="en-GB" dirty="0"/>
              <a:t> Centro Italia </a:t>
            </a:r>
            <a:br>
              <a:rPr lang="en-GB" dirty="0"/>
            </a:br>
            <a:r>
              <a:rPr lang="en-US" altLang="it-IT" sz="1800" dirty="0" err="1">
                <a:latin typeface="+mn-lt"/>
                <a:ea typeface="+mn-ea"/>
                <a:cs typeface="+mn-cs"/>
              </a:rPr>
              <a:t>Perimetro</a:t>
            </a:r>
            <a:r>
              <a:rPr lang="en-US" altLang="it-IT" sz="1800" dirty="0">
                <a:latin typeface="+mn-lt"/>
                <a:ea typeface="+mn-ea"/>
                <a:cs typeface="+mn-cs"/>
              </a:rPr>
              <a:t> </a:t>
            </a:r>
            <a:r>
              <a:rPr lang="en-US" altLang="it-IT" sz="1800" dirty="0" err="1">
                <a:latin typeface="+mn-lt"/>
                <a:ea typeface="+mn-ea"/>
                <a:cs typeface="+mn-cs"/>
              </a:rPr>
              <a:t>cratere</a:t>
            </a: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304800" y="5679424"/>
            <a:ext cx="11187289" cy="3642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30"/>
              </a:spcBef>
              <a:spcAft>
                <a:spcPts val="30"/>
              </a:spcAft>
              <a:buSzPct val="130000"/>
              <a:tabLst>
                <a:tab pos="273050" algn="l"/>
              </a:tabLst>
            </a:pPr>
            <a:r>
              <a:rPr lang="it-IT" b="1" dirty="0"/>
              <a:t>140 Comuni nel cratere sismico, appartenenti a 4 diverse Regioni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>
          <a:xfrm>
            <a:off x="11305007" y="6628105"/>
            <a:ext cx="762000" cy="153888"/>
          </a:xfrm>
        </p:spPr>
        <p:txBody>
          <a:bodyPr/>
          <a:lstStyle/>
          <a:p>
            <a:fld id="{3F8766EF-29E8-4B8B-9FFA-FA044E3C79E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5058" name="Picture 2" descr="La cartina della ricostruzione in Centro It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93" y="1630496"/>
            <a:ext cx="5987043" cy="30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con angoli arrotondati in diagonale 3"/>
          <p:cNvSpPr/>
          <p:nvPr/>
        </p:nvSpPr>
        <p:spPr>
          <a:xfrm>
            <a:off x="6853954" y="1961297"/>
            <a:ext cx="2449167" cy="1872573"/>
          </a:xfrm>
          <a:prstGeom prst="round2Diag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2000" b="1" dirty="0">
                <a:solidFill>
                  <a:schemeClr val="accent1"/>
                </a:solidFill>
              </a:rPr>
              <a:t>MARCHE:</a:t>
            </a:r>
          </a:p>
          <a:p>
            <a:pPr algn="ctr"/>
            <a:r>
              <a:rPr lang="it-IT" sz="2000" b="1" dirty="0">
                <a:solidFill>
                  <a:schemeClr val="accent1"/>
                </a:solidFill>
              </a:rPr>
              <a:t>87 COMUNI</a:t>
            </a:r>
          </a:p>
        </p:txBody>
      </p:sp>
      <p:sp>
        <p:nvSpPr>
          <p:cNvPr id="13" name="Rettangolo con angoli arrotondati in diagonale 12"/>
          <p:cNvSpPr/>
          <p:nvPr/>
        </p:nvSpPr>
        <p:spPr>
          <a:xfrm>
            <a:off x="7664997" y="4197722"/>
            <a:ext cx="3640010" cy="865701"/>
          </a:xfrm>
          <a:prstGeom prst="round2Diag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2000" b="1" dirty="0">
                <a:solidFill>
                  <a:schemeClr val="accent1"/>
                </a:solidFill>
              </a:rPr>
              <a:t>ABRUZZO: 23 COMUNI</a:t>
            </a:r>
          </a:p>
        </p:txBody>
      </p:sp>
      <p:sp>
        <p:nvSpPr>
          <p:cNvPr id="14" name="Rettangolo con angoli arrotondati in diagonale 13"/>
          <p:cNvSpPr/>
          <p:nvPr/>
        </p:nvSpPr>
        <p:spPr>
          <a:xfrm>
            <a:off x="915464" y="2511846"/>
            <a:ext cx="3788738" cy="782197"/>
          </a:xfrm>
          <a:prstGeom prst="round2Diag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2000" b="1" dirty="0">
                <a:solidFill>
                  <a:schemeClr val="accent1"/>
                </a:solidFill>
              </a:rPr>
              <a:t>UMBRIA: 15 COMUNI</a:t>
            </a:r>
          </a:p>
        </p:txBody>
      </p:sp>
      <p:sp>
        <p:nvSpPr>
          <p:cNvPr id="15" name="Rettangolo con angoli arrotondati in diagonale 14"/>
          <p:cNvSpPr/>
          <p:nvPr/>
        </p:nvSpPr>
        <p:spPr>
          <a:xfrm>
            <a:off x="428886" y="3710131"/>
            <a:ext cx="3788738" cy="996971"/>
          </a:xfrm>
          <a:prstGeom prst="round2Diag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2000" b="1" dirty="0">
                <a:solidFill>
                  <a:schemeClr val="accent1"/>
                </a:solidFill>
              </a:rPr>
              <a:t>LAZIO: 15 COMUNI</a:t>
            </a:r>
          </a:p>
        </p:txBody>
      </p:sp>
      <p:sp>
        <p:nvSpPr>
          <p:cNvPr id="12" name="Rettangolo con angoli arrotondati in diagonale 11">
            <a:extLst>
              <a:ext uri="{FF2B5EF4-FFF2-40B4-BE49-F238E27FC236}">
                <a16:creationId xmlns:a16="http://schemas.microsoft.com/office/drawing/2014/main" id="{8464BC89-1318-4FC0-B6DE-6DCB80EA3BF1}"/>
              </a:ext>
            </a:extLst>
          </p:cNvPr>
          <p:cNvSpPr/>
          <p:nvPr/>
        </p:nvSpPr>
        <p:spPr>
          <a:xfrm>
            <a:off x="9358422" y="1482645"/>
            <a:ext cx="2525944" cy="123751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2000" b="1" dirty="0">
                <a:solidFill>
                  <a:schemeClr val="accent1"/>
                </a:solidFill>
              </a:rPr>
              <a:t>I° sisma: 24.8.16 </a:t>
            </a:r>
          </a:p>
          <a:p>
            <a:pPr algn="ctr"/>
            <a:r>
              <a:rPr lang="it-IT" sz="2000" b="1" dirty="0">
                <a:solidFill>
                  <a:schemeClr val="accent1"/>
                </a:solidFill>
              </a:rPr>
              <a:t>II° sisma: 26.10.16</a:t>
            </a:r>
          </a:p>
          <a:p>
            <a:pPr algn="ctr"/>
            <a:r>
              <a:rPr lang="it-IT" sz="2000" b="1" dirty="0">
                <a:solidFill>
                  <a:schemeClr val="accent1"/>
                </a:solidFill>
              </a:rPr>
              <a:t>III° sisma: 18.01.17</a:t>
            </a:r>
          </a:p>
        </p:txBody>
      </p:sp>
      <p:sp>
        <p:nvSpPr>
          <p:cNvPr id="16" name="Rettangolo con angoli arrotondati in diagonale 15">
            <a:extLst>
              <a:ext uri="{FF2B5EF4-FFF2-40B4-BE49-F238E27FC236}">
                <a16:creationId xmlns:a16="http://schemas.microsoft.com/office/drawing/2014/main" id="{CE1440EF-8A94-4D5D-9BCF-DAADC02C1AF0}"/>
              </a:ext>
            </a:extLst>
          </p:cNvPr>
          <p:cNvSpPr/>
          <p:nvPr/>
        </p:nvSpPr>
        <p:spPr>
          <a:xfrm>
            <a:off x="9200769" y="1331978"/>
            <a:ext cx="2841250" cy="298262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TRE TERREMOTI</a:t>
            </a:r>
          </a:p>
        </p:txBody>
      </p:sp>
    </p:spTree>
    <p:extLst>
      <p:ext uri="{BB962C8B-B14F-4D97-AF65-F5344CB8AC3E}">
        <p14:creationId xmlns:p14="http://schemas.microsoft.com/office/powerpoint/2010/main" val="367573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72998" y="700389"/>
            <a:ext cx="3574149" cy="394980"/>
          </a:xfrm>
        </p:spPr>
        <p:txBody>
          <a:bodyPr/>
          <a:lstStyle/>
          <a:p>
            <a:r>
              <a:rPr lang="en-GB" sz="2400" dirty="0"/>
              <a:t>Sisma Centro Italia</a:t>
            </a:r>
            <a:br>
              <a:rPr lang="en-GB" sz="2400" dirty="0"/>
            </a:br>
            <a:br>
              <a:rPr lang="it-IT" sz="1600" dirty="0"/>
            </a:br>
            <a:endParaRPr lang="en-US" sz="1600" u="sng" dirty="0">
              <a:solidFill>
                <a:schemeClr val="accent1"/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3E794C1-E3DC-4A64-B00A-0622F966EAE6}"/>
              </a:ext>
            </a:extLst>
          </p:cNvPr>
          <p:cNvSpPr txBox="1">
            <a:spLocks/>
          </p:cNvSpPr>
          <p:nvPr/>
        </p:nvSpPr>
        <p:spPr>
          <a:xfrm>
            <a:off x="672998" y="1050279"/>
            <a:ext cx="1652513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Premessa</a:t>
            </a:r>
            <a:endParaRPr lang="en-US" sz="1200" dirty="0"/>
          </a:p>
        </p:txBody>
      </p:sp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DE292637-CB44-4CFF-BFFB-58FCE51A7FCB}"/>
              </a:ext>
            </a:extLst>
          </p:cNvPr>
          <p:cNvSpPr txBox="1">
            <a:spLocks/>
          </p:cNvSpPr>
          <p:nvPr/>
        </p:nvSpPr>
        <p:spPr>
          <a:xfrm>
            <a:off x="-587023" y="5915373"/>
            <a:ext cx="6507016" cy="620836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dirty="0"/>
              <a:t>*secondo quanto previsto dalla Delibera 252/2017/R/</a:t>
            </a:r>
            <a:r>
              <a:rPr lang="it-IT" sz="1100" dirty="0" err="1"/>
              <a:t>com</a:t>
            </a:r>
            <a:r>
              <a:rPr lang="it-IT" sz="1100" dirty="0"/>
              <a:t> e </a:t>
            </a:r>
            <a:r>
              <a:rPr lang="it-IT" sz="1100" dirty="0" err="1"/>
              <a:t>s.m.i.</a:t>
            </a:r>
            <a:endParaRPr lang="it-IT" sz="1100" dirty="0">
              <a:highlight>
                <a:srgbClr val="FFFF00"/>
              </a:highlight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BE2634-198C-4491-A112-BF7488971BAC}"/>
              </a:ext>
            </a:extLst>
          </p:cNvPr>
          <p:cNvSpPr txBox="1"/>
          <p:nvPr/>
        </p:nvSpPr>
        <p:spPr>
          <a:xfrm>
            <a:off x="512962" y="1783860"/>
            <a:ext cx="11166075" cy="2291645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37000">
                  <a:schemeClr val="accent3"/>
                </a:gs>
                <a:gs pos="69000">
                  <a:schemeClr val="accent1"/>
                </a:gs>
                <a:gs pos="86000">
                  <a:schemeClr val="accent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it-IT" sz="2000" dirty="0"/>
              <a:t>In seguito agli eventi sismici che hanno interessato il Centro Italia tra il 2016 e il 2017, il Governo ha adottato disposizioni per le popolazioni colpite da tali eventi.</a:t>
            </a:r>
          </a:p>
          <a:p>
            <a:pPr algn="ctr"/>
            <a:r>
              <a:rPr lang="it-IT" sz="2000" dirty="0"/>
              <a:t>L’ARERA (Autorità di Regolazione per Energia, Reti e Ambiente),</a:t>
            </a:r>
          </a:p>
          <a:p>
            <a:pPr algn="ctr"/>
            <a:r>
              <a:rPr lang="it-IT" sz="2000" b="1" dirty="0"/>
              <a:t>ha disposto la sospensione dei termini di pagamento delle fatture  </a:t>
            </a:r>
          </a:p>
          <a:p>
            <a:pPr algn="ctr"/>
            <a:r>
              <a:rPr lang="it-IT" sz="2000" b="1" dirty="0"/>
              <a:t>e l’applicazione di tariffe speciali agevolate per le forniture di energia elettrica e gas naturale del cratere sismico*</a:t>
            </a:r>
            <a:r>
              <a:rPr lang="it-IT" sz="2000" dirty="0"/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8325D3-E4BF-4E31-83C4-393D09CBC900}"/>
              </a:ext>
            </a:extLst>
          </p:cNvPr>
          <p:cNvSpPr txBox="1"/>
          <p:nvPr/>
        </p:nvSpPr>
        <p:spPr>
          <a:xfrm>
            <a:off x="512962" y="4488423"/>
            <a:ext cx="11166075" cy="1324943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37000">
                  <a:schemeClr val="accent3"/>
                </a:gs>
                <a:gs pos="69000">
                  <a:schemeClr val="accent1"/>
                </a:gs>
                <a:gs pos="86000">
                  <a:schemeClr val="accent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it-IT" sz="2000" b="1" dirty="0"/>
              <a:t>La fatturazione di tali clienti da parte di Enel Energia </a:t>
            </a:r>
          </a:p>
          <a:p>
            <a:pPr algn="ctr"/>
            <a:r>
              <a:rPr lang="it-IT" sz="2000" b="1" dirty="0"/>
              <a:t>riprenderà all’interno del II semestre 2021.</a:t>
            </a:r>
            <a:endParaRPr lang="it-IT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1896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72998" y="700389"/>
            <a:ext cx="3278113" cy="394980"/>
          </a:xfrm>
        </p:spPr>
        <p:txBody>
          <a:bodyPr/>
          <a:lstStyle/>
          <a:p>
            <a:r>
              <a:rPr lang="en-GB" sz="2400" dirty="0"/>
              <a:t>Sisma Centro Italia</a:t>
            </a:r>
            <a:br>
              <a:rPr lang="en-GB" sz="2400" dirty="0"/>
            </a:br>
            <a:br>
              <a:rPr lang="it-IT" sz="1600" dirty="0"/>
            </a:br>
            <a:endParaRPr lang="en-US" sz="1600" u="sng" dirty="0">
              <a:solidFill>
                <a:schemeClr val="accent1"/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3E794C1-E3DC-4A64-B00A-0622F966EAE6}"/>
              </a:ext>
            </a:extLst>
          </p:cNvPr>
          <p:cNvSpPr txBox="1">
            <a:spLocks/>
          </p:cNvSpPr>
          <p:nvPr/>
        </p:nvSpPr>
        <p:spPr>
          <a:xfrm>
            <a:off x="672998" y="1050279"/>
            <a:ext cx="3865136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Cratere sismico e Zona Rossa</a:t>
            </a:r>
            <a:endParaRPr lang="en-US" sz="1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4EB7A0-0FBA-4EC3-8E43-A08F6B4F011B}"/>
              </a:ext>
            </a:extLst>
          </p:cNvPr>
          <p:cNvSpPr txBox="1"/>
          <p:nvPr/>
        </p:nvSpPr>
        <p:spPr>
          <a:xfrm>
            <a:off x="553156" y="2077156"/>
            <a:ext cx="10859911" cy="3549878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37000">
                  <a:schemeClr val="accent3"/>
                </a:gs>
                <a:gs pos="69000">
                  <a:schemeClr val="accent1"/>
                </a:gs>
                <a:gs pos="86000">
                  <a:schemeClr val="accent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lvl="1"/>
            <a:r>
              <a:rPr lang="it-IT" altLang="it-IT" sz="1600" dirty="0">
                <a:cs typeface="Calibri" panose="020F0502020204030204" pitchFamily="34" charset="0"/>
              </a:rPr>
              <a:t>Il cratere sismico consiste nei comuni degli </a:t>
            </a:r>
            <a:r>
              <a:rPr lang="it-IT" altLang="it-IT" sz="1600" dirty="0">
                <a:ea typeface="Times New Roman" panose="02020603050405020304" pitchFamily="18" charset="0"/>
                <a:cs typeface="Calibri" panose="020F0502020204030204" pitchFamily="34" charset="0"/>
              </a:rPr>
              <a:t>allegati 1, 2, 2bis del DL 189/16.</a:t>
            </a:r>
          </a:p>
          <a:p>
            <a:pPr lvl="1"/>
            <a:endParaRPr lang="it-IT" altLang="it-IT" sz="1600" dirty="0">
              <a:cs typeface="Calibri" panose="020F0502020204030204" pitchFamily="34" charset="0"/>
            </a:endParaRPr>
          </a:p>
          <a:p>
            <a:pPr lvl="1"/>
            <a:r>
              <a:rPr lang="it-IT" altLang="it-IT" sz="1600" dirty="0">
                <a:cs typeface="Calibri" panose="020F0502020204030204" pitchFamily="34" charset="0"/>
              </a:rPr>
              <a:t>Alcuni di questi comuni hanno istituito una zona rossa: secondo quanto previsto dalla Legge 89/18 la zona rossa è «</a:t>
            </a:r>
            <a:r>
              <a:rPr lang="it-IT" sz="1600" i="1" dirty="0"/>
              <a:t>“istituita mediante apposita ordinanza sindacale”, emessa nel periodo compreso tra il 24 agosto 2016 e il 25 luglio 2018»</a:t>
            </a:r>
          </a:p>
          <a:p>
            <a:pPr lvl="1"/>
            <a:endParaRPr lang="it-IT" altLang="it-IT" sz="1600" i="1" dirty="0"/>
          </a:p>
          <a:p>
            <a:pPr lvl="1"/>
            <a:r>
              <a:rPr lang="it-IT" altLang="it-IT" sz="1600" dirty="0"/>
              <a:t>Se le forniture rientrano tra quelle situate all’interno delle zone rosse, le stesse sono automaticamente agevolate con la tariffa «zona rossa».</a:t>
            </a:r>
          </a:p>
        </p:txBody>
      </p:sp>
    </p:spTree>
    <p:extLst>
      <p:ext uri="{BB962C8B-B14F-4D97-AF65-F5344CB8AC3E}">
        <p14:creationId xmlns:p14="http://schemas.microsoft.com/office/powerpoint/2010/main" val="365814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72998" y="700389"/>
            <a:ext cx="3574149" cy="394980"/>
          </a:xfrm>
        </p:spPr>
        <p:txBody>
          <a:bodyPr/>
          <a:lstStyle/>
          <a:p>
            <a:r>
              <a:rPr lang="en-GB" sz="2400" dirty="0"/>
              <a:t>Sisma Centro Italia</a:t>
            </a:r>
            <a:br>
              <a:rPr lang="en-GB" sz="2400" dirty="0"/>
            </a:br>
            <a:br>
              <a:rPr lang="it-IT" sz="1600" dirty="0"/>
            </a:br>
            <a:endParaRPr lang="en-US" sz="1600" u="sng" dirty="0">
              <a:solidFill>
                <a:schemeClr val="accent1"/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3E794C1-E3DC-4A64-B00A-0622F966EAE6}"/>
              </a:ext>
            </a:extLst>
          </p:cNvPr>
          <p:cNvSpPr txBox="1">
            <a:spLocks/>
          </p:cNvSpPr>
          <p:nvPr/>
        </p:nvSpPr>
        <p:spPr>
          <a:xfrm>
            <a:off x="672998" y="1050279"/>
            <a:ext cx="3574149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Nuova Del. 111/21 ARERA</a:t>
            </a:r>
            <a:endParaRPr lang="en-US" sz="12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BE2634-198C-4491-A112-BF7488971BAC}"/>
              </a:ext>
            </a:extLst>
          </p:cNvPr>
          <p:cNvSpPr txBox="1"/>
          <p:nvPr/>
        </p:nvSpPr>
        <p:spPr>
          <a:xfrm>
            <a:off x="361245" y="1445259"/>
            <a:ext cx="11627555" cy="5136163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37000">
                  <a:schemeClr val="accent3"/>
                </a:gs>
                <a:gs pos="69000">
                  <a:schemeClr val="accent1"/>
                </a:gs>
                <a:gs pos="86000">
                  <a:schemeClr val="accent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r>
              <a:rPr lang="it-IT" sz="1600" dirty="0"/>
              <a:t>A seguito della Legge n. 21/2021 (che ha convertito il Decreto-legge </a:t>
            </a:r>
            <a:r>
              <a:rPr lang="it-IT" sz="1600" i="1" dirty="0"/>
              <a:t>Milleproroghe</a:t>
            </a:r>
            <a:r>
              <a:rPr lang="it-IT" sz="1600" dirty="0"/>
              <a:t> 2020), l’ARERA (Autorità di Regolazione per Energia, Reti e Ambiente) con la Del. 111/2021 ha </a:t>
            </a:r>
            <a:r>
              <a:rPr lang="it-IT" sz="1600" b="1" dirty="0"/>
              <a:t>prorogato fino al 31 dicembre 2021 le agevolazioni tariffarie a favore </a:t>
            </a:r>
            <a:r>
              <a:rPr lang="it-IT" sz="1600" dirty="0"/>
              <a:t>delle popolazioni dei Comuni  interessati dal sisma Italia Centrale (allegati 1, 2 e 2 bis al </a:t>
            </a:r>
            <a:r>
              <a:rPr lang="it-IT" sz="1600" dirty="0" err="1"/>
              <a:t>d.l.</a:t>
            </a:r>
            <a:r>
              <a:rPr lang="it-IT" sz="1600" dirty="0"/>
              <a:t> 189/16) con riferimento:</a:t>
            </a:r>
          </a:p>
          <a:p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/>
              <a:t>alle </a:t>
            </a:r>
            <a:r>
              <a:rPr lang="it-IT" sz="1600" b="1" dirty="0"/>
              <a:t>forniture localizzate in una «zona rossa» </a:t>
            </a:r>
            <a:r>
              <a:rPr lang="it-IT" sz="1600" dirty="0"/>
              <a:t>e </a:t>
            </a:r>
            <a:r>
              <a:rPr lang="it-IT" sz="1600" b="1" dirty="0"/>
              <a:t>alle soluzioni abitative di emergenza (SAE/MAPRE</a:t>
            </a:r>
            <a:r>
              <a:rPr lang="it-IT" sz="1600" dirty="0"/>
              <a:t>); in questo caso la proroga delle agevolazioni si applica automaticamente;</a:t>
            </a:r>
          </a:p>
          <a:p>
            <a:endParaRPr lang="it-IT" sz="1600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it-IT" sz="1600" b="1" dirty="0"/>
              <a:t>alle forniture relative a immobili inagibili</a:t>
            </a:r>
            <a:r>
              <a:rPr lang="it-IT" sz="1600" dirty="0"/>
              <a:t>; per ottenere le agevolazioni, i clienti titolari delle forniture dovranno comunicare lo stato di inagibilità dell'abitazione entro il 30 aprile 2021 agli uffici locali di Agenzia delle Entrate e INPS, come previsto dalla legge, ed entro il 30 giugno 2021 anche al proprio venditore, inviando apposito modulo di richiesta.</a:t>
            </a:r>
          </a:p>
          <a:p>
            <a:pPr marL="285750" indent="-285750">
              <a:buFontTx/>
              <a:buChar char="-"/>
            </a:pPr>
            <a:endParaRPr lang="it-IT" sz="1600" dirty="0"/>
          </a:p>
          <a:p>
            <a:r>
              <a:rPr lang="it-IT" sz="1600" dirty="0"/>
              <a:t> Inoltre la Delibera ARERA 111/2021:</a:t>
            </a:r>
          </a:p>
          <a:p>
            <a:endParaRPr lang="it-IT" sz="1600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it-IT" sz="1600" b="1" dirty="0"/>
              <a:t>posticipa al 31 dicembre 2021 il termine ultimo di emissione della fattura di conguaglio</a:t>
            </a:r>
            <a:r>
              <a:rPr lang="it-IT" sz="1600" dirty="0"/>
              <a:t>; la fattura dovrà contabilizzare le agevolazioni spettanti.</a:t>
            </a:r>
          </a:p>
          <a:p>
            <a:pPr marL="285750" indent="-285750">
              <a:buFontTx/>
              <a:buChar char="-"/>
            </a:pPr>
            <a:endParaRPr lang="it-IT" sz="1600" b="1" dirty="0"/>
          </a:p>
          <a:p>
            <a:pPr marL="285750" indent="-285750">
              <a:buFontTx/>
              <a:buChar char="-"/>
            </a:pPr>
            <a:r>
              <a:rPr lang="it-IT" sz="1600" b="1" dirty="0"/>
              <a:t>proroga la dilazione della rateizzazione della fattura di conguaglio fino ad un periodo massimo di 120 mesi</a:t>
            </a:r>
            <a:r>
              <a:rPr lang="it-IT" sz="1600" dirty="0">
                <a:solidFill>
                  <a:schemeClr val="accent3"/>
                </a:solidFill>
              </a:rPr>
              <a:t>.</a:t>
            </a:r>
            <a:endParaRPr lang="it-IT" sz="1600" dirty="0">
              <a:solidFill>
                <a:schemeClr val="accent3"/>
              </a:solidFill>
              <a:cs typeface="Calibri"/>
            </a:endParaRPr>
          </a:p>
          <a:p>
            <a:pPr algn="ctr" fontAlgn="base"/>
            <a:endParaRPr lang="en-US" sz="1600" dirty="0"/>
          </a:p>
          <a:p>
            <a:pPr algn="ctr" fontAlgn="base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693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72998" y="700389"/>
            <a:ext cx="8724838" cy="394980"/>
          </a:xfrm>
        </p:spPr>
        <p:txBody>
          <a:bodyPr/>
          <a:lstStyle/>
          <a:p>
            <a:r>
              <a:rPr lang="en-GB" sz="2400" dirty="0"/>
              <a:t>Sisma Centro Italia</a:t>
            </a:r>
            <a:br>
              <a:rPr lang="en-GB" sz="2400" dirty="0"/>
            </a:br>
            <a:br>
              <a:rPr lang="it-IT" sz="1600" dirty="0"/>
            </a:br>
            <a:endParaRPr lang="en-US" sz="1600" u="sng" dirty="0">
              <a:solidFill>
                <a:schemeClr val="accent1"/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3E794C1-E3DC-4A64-B00A-0622F966EAE6}"/>
              </a:ext>
            </a:extLst>
          </p:cNvPr>
          <p:cNvSpPr txBox="1">
            <a:spLocks/>
          </p:cNvSpPr>
          <p:nvPr/>
        </p:nvSpPr>
        <p:spPr>
          <a:xfrm>
            <a:off x="672998" y="1050279"/>
            <a:ext cx="8724838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Agenda</a:t>
            </a:r>
            <a:endParaRPr lang="en-US" sz="1200" u="sng" dirty="0">
              <a:solidFill>
                <a:schemeClr val="accent1"/>
              </a:solidFill>
            </a:endParaRPr>
          </a:p>
        </p:txBody>
      </p:sp>
      <p:sp>
        <p:nvSpPr>
          <p:cNvPr id="6" name="Rectangle 83">
            <a:extLst>
              <a:ext uri="{FF2B5EF4-FFF2-40B4-BE49-F238E27FC236}">
                <a16:creationId xmlns:a16="http://schemas.microsoft.com/office/drawing/2014/main" id="{680334EC-B671-4189-8CDC-B1A39F1434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51297" y="2859498"/>
            <a:ext cx="7628391" cy="4719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1772421" tIns="80924" rIns="1791464" bIns="80924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66610" lvl="1" indent="-165025" defTabSz="1034575" eaLnBrk="1" fontAlgn="auto" hangingPunct="1"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it-IT" sz="2400" b="1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7B2C8D8-A64C-4FA7-8868-A1FB64279CB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43272" y="2424619"/>
            <a:ext cx="72444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10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 altLang="it-IT" sz="1600" b="1" dirty="0"/>
              <a:t> </a:t>
            </a:r>
            <a:r>
              <a:rPr lang="it-IT" altLang="it-IT" dirty="0"/>
              <a:t>Premessa</a:t>
            </a:r>
          </a:p>
          <a:p>
            <a:pPr lvl="1" eaLnBrk="1" hangingPunct="1">
              <a:spcBef>
                <a:spcPct val="10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 altLang="it-IT" b="1" dirty="0"/>
              <a:t>Tipologia e durata delle agevolazioni</a:t>
            </a:r>
          </a:p>
          <a:p>
            <a:pPr lvl="1" eaLnBrk="1" hangingPunct="1">
              <a:spcBef>
                <a:spcPct val="10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 altLang="it-IT" dirty="0"/>
              <a:t> Sblocco della fatturazione</a:t>
            </a:r>
          </a:p>
          <a:p>
            <a:pPr lvl="1" eaLnBrk="1" hangingPunct="1">
              <a:spcBef>
                <a:spcPct val="100000"/>
              </a:spcBef>
              <a:buSzPct val="120000"/>
              <a:buFont typeface="Arial" panose="020B0604020202020204" pitchFamily="34" charset="0"/>
              <a:buChar char="•"/>
            </a:pPr>
            <a:r>
              <a:rPr lang="it-IT" altLang="it-IT" dirty="0"/>
              <a:t> Informative verso i clienti e canali di contatto</a:t>
            </a:r>
          </a:p>
        </p:txBody>
      </p:sp>
    </p:spTree>
    <p:extLst>
      <p:ext uri="{BB962C8B-B14F-4D97-AF65-F5344CB8AC3E}">
        <p14:creationId xmlns:p14="http://schemas.microsoft.com/office/powerpoint/2010/main" val="260193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72998" y="700389"/>
            <a:ext cx="3865135" cy="394980"/>
          </a:xfrm>
        </p:spPr>
        <p:txBody>
          <a:bodyPr/>
          <a:lstStyle/>
          <a:p>
            <a:r>
              <a:rPr lang="en-GB" sz="2400" dirty="0"/>
              <a:t>Sisma Centro Italia</a:t>
            </a:r>
            <a:br>
              <a:rPr lang="en-GB" sz="2400" dirty="0"/>
            </a:br>
            <a:br>
              <a:rPr lang="it-IT" sz="1600" dirty="0"/>
            </a:br>
            <a:endParaRPr lang="en-US" sz="1600" u="sng" dirty="0">
              <a:solidFill>
                <a:schemeClr val="accent1"/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3E794C1-E3DC-4A64-B00A-0622F966EAE6}"/>
              </a:ext>
            </a:extLst>
          </p:cNvPr>
          <p:cNvSpPr txBox="1">
            <a:spLocks/>
          </p:cNvSpPr>
          <p:nvPr/>
        </p:nvSpPr>
        <p:spPr>
          <a:xfrm>
            <a:off x="672998" y="1050279"/>
            <a:ext cx="2826558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Cliente interessati</a:t>
            </a:r>
            <a:endParaRPr lang="en-US" sz="1200" u="sng" dirty="0">
              <a:solidFill>
                <a:schemeClr val="accent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C9AAAE-679C-4DC6-BC11-90A4242EAD72}"/>
              </a:ext>
            </a:extLst>
          </p:cNvPr>
          <p:cNvSpPr txBox="1"/>
          <p:nvPr/>
        </p:nvSpPr>
        <p:spPr>
          <a:xfrm>
            <a:off x="261130" y="1322363"/>
            <a:ext cx="11669740" cy="5168747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37000">
                  <a:schemeClr val="accent3"/>
                </a:gs>
                <a:gs pos="69000">
                  <a:schemeClr val="accent1"/>
                </a:gs>
                <a:gs pos="86000">
                  <a:schemeClr val="accent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Sono interessati allo </a:t>
            </a:r>
            <a:r>
              <a:rPr lang="it-IT" altLang="it-IT" sz="1400" b="1" dirty="0">
                <a:ea typeface="Times New Roman" panose="02020603050405020304" pitchFamily="18" charset="0"/>
                <a:cs typeface="Calibri" panose="020F0502020204030204" pitchFamily="34" charset="0"/>
              </a:rPr>
              <a:t>sblocco della fatturazione </a:t>
            </a: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tutti i clienti che fruiscono della “tariffa agevolata sisma” ovvero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le forniture domestiche, non domestiche e della Pubblica Amministrazione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 (ad eccezione delle forniture per illuminazione pubblica) per le quali tale tariffa viene applicata: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4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400" b="1" dirty="0">
                <a:ea typeface="Times New Roman" panose="02020603050405020304" pitchFamily="18" charset="0"/>
                <a:cs typeface="Calibri" panose="020F0502020204030204" pitchFamily="34" charset="0"/>
              </a:rPr>
              <a:t>in</a:t>
            </a: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altLang="it-IT" sz="1400" b="1" dirty="0">
                <a:ea typeface="Times New Roman" panose="02020603050405020304" pitchFamily="18" charset="0"/>
                <a:cs typeface="Calibri" panose="020F0502020204030204" pitchFamily="34" charset="0"/>
              </a:rPr>
              <a:t>modo automatico</a:t>
            </a: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it-IT" altLang="it-IT" sz="14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sz="14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alle </a:t>
            </a:r>
            <a:r>
              <a:rPr lang="it-IT" altLang="it-IT" sz="1400" b="1" i="1" dirty="0">
                <a:ea typeface="Times New Roman" panose="02020603050405020304" pitchFamily="18" charset="0"/>
                <a:cs typeface="Calibri" panose="020F0502020204030204" pitchFamily="34" charset="0"/>
              </a:rPr>
              <a:t>forniture attive alla data del sisma </a:t>
            </a: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nei comuni del cratere sismico (ad eccezione dei 6 comuni di Teramo, </a:t>
            </a:r>
          </a:p>
          <a:p>
            <a:pPr lvl="1"/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   Rieti, Ascoli Piceno,  Macerata, Fabriano e Spoleto) definiti dagli allegati 1, 2, 2bis del DL 189/16</a:t>
            </a:r>
            <a:endParaRPr lang="it-IT" altLang="it-IT" sz="14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alle forniture relative alle Soluzioni Abitative di Emergenza (</a:t>
            </a:r>
            <a:r>
              <a:rPr lang="it-IT" altLang="it-IT" sz="1400" b="1" i="1" dirty="0">
                <a:ea typeface="Times New Roman" panose="02020603050405020304" pitchFamily="18" charset="0"/>
                <a:cs typeface="Calibri" panose="020F0502020204030204" pitchFamily="34" charset="0"/>
              </a:rPr>
              <a:t>SAE</a:t>
            </a: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it-IT" altLang="it-IT" sz="14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ed ai Moduli Abitativi Provvisori Rurali di Emergenza (</a:t>
            </a:r>
            <a:r>
              <a:rPr lang="it-IT" altLang="it-IT" sz="1400" b="1" i="1" dirty="0">
                <a:ea typeface="Times New Roman" panose="02020603050405020304" pitchFamily="18" charset="0"/>
                <a:cs typeface="Calibri" panose="020F0502020204030204" pitchFamily="34" charset="0"/>
              </a:rPr>
              <a:t>MAPRE</a:t>
            </a: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) alle forniture relative ai </a:t>
            </a:r>
            <a:r>
              <a:rPr lang="it-IT" altLang="it-IT" sz="1400" b="1" dirty="0">
                <a:ea typeface="Times New Roman" panose="02020603050405020304" pitchFamily="18" charset="0"/>
                <a:cs typeface="Calibri" panose="020F0502020204030204" pitchFamily="34" charset="0"/>
              </a:rPr>
              <a:t>servizi generali delle aree di accoglienza</a:t>
            </a:r>
          </a:p>
          <a:p>
            <a:pPr lvl="1"/>
            <a:endParaRPr lang="it-IT" altLang="it-IT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400" b="1" dirty="0">
                <a:ea typeface="Times New Roman" panose="02020603050405020304" pitchFamily="18" charset="0"/>
                <a:cs typeface="Calibri" panose="020F0502020204030204" pitchFamily="34" charset="0"/>
              </a:rPr>
              <a:t>in</a:t>
            </a: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altLang="it-IT" sz="1400" b="1" dirty="0">
                <a:ea typeface="Times New Roman" panose="02020603050405020304" pitchFamily="18" charset="0"/>
                <a:cs typeface="Calibri" panose="020F0502020204030204" pitchFamily="34" charset="0"/>
              </a:rPr>
              <a:t>modo non automatico (</a:t>
            </a: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ovvero a seguito di presentazione di apposita</a:t>
            </a:r>
            <a:r>
              <a:rPr lang="it-IT" altLang="it-IT" sz="1400" b="1" dirty="0">
                <a:ea typeface="Times New Roman" panose="02020603050405020304" pitchFamily="18" charset="0"/>
                <a:cs typeface="Calibri" panose="020F0502020204030204" pitchFamily="34" charset="0"/>
              </a:rPr>
              <a:t> richiesta scritta presentata ai trader entro il 31 dicembre 2020)</a:t>
            </a: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it-IT" altLang="it-IT" sz="14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sz="14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alle forniture dei singoli soggetti danneggiati che abbiano dichiarato l’inagibilità del fabbricato nei 6 comuni di </a:t>
            </a:r>
          </a:p>
          <a:p>
            <a:pPr lvl="1"/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   Teramo, Rieti, Ascoli Piceno, Macerata, Fabriano, Spoleto;</a:t>
            </a:r>
            <a:endParaRPr lang="it-IT" altLang="it-IT" sz="14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alle forniture dei singoli soggetti danneggiati che abbiano dichiarato l’inagibilità del fabbricato, in una delle regioni colpite dal sisma (Abruzzo, Lazio, Marche, Umbria)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alle forniture in “portabilità”, ovvero di clienti che si sono trasferiti altrove per inagibilità del proprio immobile originario</a:t>
            </a:r>
          </a:p>
          <a:p>
            <a:pPr lvl="1"/>
            <a:r>
              <a:rPr lang="it-IT" alt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   nel cratere. </a:t>
            </a:r>
          </a:p>
          <a:p>
            <a:pPr lvl="1"/>
            <a:endParaRPr lang="it-IT" altLang="it-IT" sz="1400" strike="sngStrike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it-IT" sz="1400" b="1" dirty="0"/>
              <a:t>Inoltre, in merito alle forniture relative a immobili inagibili, </a:t>
            </a:r>
            <a:r>
              <a:rPr lang="it-IT" sz="1400" dirty="0"/>
              <a:t> per ottenere la proroga delle agevolazioni tariffarie fino al 31 dicembre 2021, i clienti titolari delle forniture dovranno comunicare lo stato di inagibilità dell'abitazione entro il 30 aprile 2021 agli uffici locali di Agenzia delle Entrate e INPS, come previsto dalla legge, ed entro il 30 giugno 2021 anche al proprio venditore di energia elettrica/gas, inviando apposito modulo di richiesta.</a:t>
            </a:r>
          </a:p>
        </p:txBody>
      </p:sp>
    </p:spTree>
    <p:extLst>
      <p:ext uri="{BB962C8B-B14F-4D97-AF65-F5344CB8AC3E}">
        <p14:creationId xmlns:p14="http://schemas.microsoft.com/office/powerpoint/2010/main" val="423190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72998" y="700389"/>
            <a:ext cx="8724838" cy="394980"/>
          </a:xfrm>
        </p:spPr>
        <p:txBody>
          <a:bodyPr/>
          <a:lstStyle/>
          <a:p>
            <a:r>
              <a:rPr lang="en-GB" sz="2400" dirty="0"/>
              <a:t>Sisma Centro Italia</a:t>
            </a:r>
            <a:endParaRPr lang="en-US" sz="1600" u="sng" dirty="0">
              <a:solidFill>
                <a:schemeClr val="accent1"/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3E794C1-E3DC-4A64-B00A-0622F966EAE6}"/>
              </a:ext>
            </a:extLst>
          </p:cNvPr>
          <p:cNvSpPr txBox="1">
            <a:spLocks/>
          </p:cNvSpPr>
          <p:nvPr/>
        </p:nvSpPr>
        <p:spPr>
          <a:xfrm>
            <a:off x="672998" y="1050279"/>
            <a:ext cx="8724838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Tipologia e durata delle agevolazioni</a:t>
            </a:r>
            <a:endParaRPr lang="en-US" sz="1200" u="sng" dirty="0">
              <a:solidFill>
                <a:schemeClr val="accent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59C2AF-86F2-49E7-B5BC-B0808AA036E0}"/>
              </a:ext>
            </a:extLst>
          </p:cNvPr>
          <p:cNvSpPr txBox="1"/>
          <p:nvPr/>
        </p:nvSpPr>
        <p:spPr>
          <a:xfrm>
            <a:off x="418323" y="1615071"/>
            <a:ext cx="11669740" cy="4910385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37000">
                  <a:schemeClr val="accent3"/>
                </a:gs>
                <a:gs pos="69000">
                  <a:schemeClr val="accent1"/>
                </a:gs>
                <a:gs pos="86000">
                  <a:schemeClr val="accent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it-IT" sz="1400" spc="35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Tutti i consumi effettuati a partire dalla data del sisma saranno valorizzati secondo due </a:t>
            </a:r>
            <a:r>
              <a:rPr lang="it-IT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tariffe speciali agevolate secondo quanto deciso dall’Autorità</a:t>
            </a: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it-IT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La tariffa agevolata fuori «zona rossa» </a:t>
            </a: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consiste nell’azzeramento in bolletta elettrica e gas, fino al 31/12/20, delle seguenti voci :</a:t>
            </a:r>
          </a:p>
          <a:p>
            <a:pPr marL="449580">
              <a:spcAft>
                <a:spcPts val="0"/>
              </a:spcAft>
            </a:pP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Spesa per oneri di sistema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Spesa per il trasporto dell’energia elettrica/gas e per la gestione del contatore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"/>
            </a:pPr>
            <a:endParaRPr lang="it-IT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Se la fornitura è inerente ad un SAE/MAPRE o è una fornitura relativa a immobili inagibili fuori zona rossa, dichiarata con apposita istanza, le agevolazioni durano fino al 31/12/21.</a:t>
            </a:r>
          </a:p>
          <a:p>
            <a:pPr lvl="0">
              <a:spcAft>
                <a:spcPts val="0"/>
              </a:spcAft>
            </a:pPr>
            <a:endParaRPr lang="it-IT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La tariffa agevolata in «zona rossa</a:t>
            </a: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» consiste nell’azzeramento in bolletta elettrica e gas, fino al 31/12/21, delle seguenti voci:</a:t>
            </a:r>
          </a:p>
          <a:p>
            <a:pPr marL="449580">
              <a:spcAft>
                <a:spcPts val="0"/>
              </a:spcAft>
            </a:pP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Spesa per oneri di sistema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Spesa per il trasporto dell’energia elettrica/gas e per la gestione del contatore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Le componenti tariffarie in quota fissa contenute nella voce Spesa per la materia energia/il gas naturale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"/>
            </a:pPr>
            <a:endParaRPr lang="it-IT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500714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48116887c4dead878f6f73a3e1151886c51a7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36gvSKSCek._ULMKWco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36gvSKSCek._ULMKWcog"/>
</p:tagLst>
</file>

<file path=ppt/theme/theme1.xml><?xml version="1.0" encoding="utf-8"?>
<a:theme xmlns:a="http://schemas.openxmlformats.org/drawingml/2006/main" name="1_Enel Template v2.2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8E4D010-1F27-4A82-8F74-3F1761496E3A}" vid="{18D66783-A63F-4EA3-9EB7-07C3A372964C}"/>
    </a:ext>
  </a:extLst>
</a:theme>
</file>

<file path=ppt/theme/theme2.xml><?xml version="1.0" encoding="utf-8"?>
<a:theme xmlns:a="http://schemas.openxmlformats.org/drawingml/2006/main" name="1_Enel+PowerPoint+template_printfriendly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8E4D010-1F27-4A82-8F74-3F1761496E3A}" vid="{82C91379-86C5-4FC2-B588-90C0BFC7AC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D7055D559004389A37AF06AE7EB6C" ma:contentTypeVersion="10" ma:contentTypeDescription="Create a new document." ma:contentTypeScope="" ma:versionID="9100a9c442153c212e43017a731a1c5f">
  <xsd:schema xmlns:xsd="http://www.w3.org/2001/XMLSchema" xmlns:xs="http://www.w3.org/2001/XMLSchema" xmlns:p="http://schemas.microsoft.com/office/2006/metadata/properties" xmlns:ns3="a7a9373d-8c7c-4674-87b8-712713bb5384" xmlns:ns4="65215f68-9063-4b6f-82e8-64243b936287" targetNamespace="http://schemas.microsoft.com/office/2006/metadata/properties" ma:root="true" ma:fieldsID="b5b52565e7fd2c8b96d1794d5ef9fe03" ns3:_="" ns4:_="">
    <xsd:import namespace="a7a9373d-8c7c-4674-87b8-712713bb5384"/>
    <xsd:import namespace="65215f68-9063-4b6f-82e8-64243b9362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9373d-8c7c-4674-87b8-712713bb53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15f68-9063-4b6f-82e8-64243b936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3E705F-DE84-478A-B413-2991F626FF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C60C04-50AB-4A7F-96D4-20A4682E651F}">
  <ds:schemaRefs>
    <ds:schemaRef ds:uri="http://schemas.microsoft.com/office/2006/metadata/properties"/>
    <ds:schemaRef ds:uri="65215f68-9063-4b6f-82e8-64243b936287"/>
    <ds:schemaRef ds:uri="http://purl.org/dc/terms/"/>
    <ds:schemaRef ds:uri="http://purl.org/dc/elements/1.1/"/>
    <ds:schemaRef ds:uri="a7a9373d-8c7c-4674-87b8-712713bb5384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D5F38F-6B9A-49EE-9FF5-DEADB7D51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a9373d-8c7c-4674-87b8-712713bb5384"/>
    <ds:schemaRef ds:uri="65215f68-9063-4b6f-82e8-64243b936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Enel+PowerPoint+template_printfriendly</Template>
  <TotalTime>0</TotalTime>
  <Words>1535</Words>
  <Application>Microsoft Office PowerPoint</Application>
  <PresentationFormat>Widescreen</PresentationFormat>
  <Paragraphs>167</Paragraphs>
  <Slides>16</Slides>
  <Notes>14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Aharoni</vt:lpstr>
      <vt:lpstr>Arial</vt:lpstr>
      <vt:lpstr>Calibri</vt:lpstr>
      <vt:lpstr>Lucida Grande</vt:lpstr>
      <vt:lpstr>Symbol</vt:lpstr>
      <vt:lpstr>Wingdings</vt:lpstr>
      <vt:lpstr>1_Enel Template v2.2</vt:lpstr>
      <vt:lpstr>1_Enel+PowerPoint+template_printfriendly</vt:lpstr>
      <vt:lpstr>Diapositiva think-cell</vt:lpstr>
      <vt:lpstr>Sisma Centro Italia  Enel Energia</vt:lpstr>
      <vt:lpstr>Sisma Centro Italia  </vt:lpstr>
      <vt:lpstr>Sisma Centro Italia  Perimetro cratere</vt:lpstr>
      <vt:lpstr>Sisma Centro Italia  </vt:lpstr>
      <vt:lpstr>Sisma Centro Italia  </vt:lpstr>
      <vt:lpstr>Sisma Centro Italia  </vt:lpstr>
      <vt:lpstr>Sisma Centro Italia  </vt:lpstr>
      <vt:lpstr>Sisma Centro Italia  </vt:lpstr>
      <vt:lpstr>Sisma Centro Italia</vt:lpstr>
      <vt:lpstr>Sisma Centro Italia  </vt:lpstr>
      <vt:lpstr>Sisma Centro Italia  </vt:lpstr>
      <vt:lpstr>Sisma Centro Italia </vt:lpstr>
      <vt:lpstr>Sisma Centro Italia  </vt:lpstr>
      <vt:lpstr>Sisma Centro Italia Attività di comunicazione vs i clienti e rafforzamento dei canali di contatto</vt:lpstr>
      <vt:lpstr>Sisma Centro Italia </vt:lpstr>
      <vt:lpstr>Sisma Centro Italia Sezione web dedicate e modulistica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Sisma Centro Italia  Punto della situazione</dc:title>
  <dc:creator/>
  <cp:lastModifiedBy/>
  <cp:revision>78</cp:revision>
  <cp:lastPrinted>2016-01-18T12:45:27Z</cp:lastPrinted>
  <dcterms:created xsi:type="dcterms:W3CDTF">2016-01-27T13:09:04Z</dcterms:created>
  <dcterms:modified xsi:type="dcterms:W3CDTF">2021-04-13T16:17:02Z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0x0101002EBD7055D559004389A37AF06AE7EB6C</vt:lpwstr>
  </property>
</Properties>
</file>