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3" r:id="rId2"/>
    <p:sldId id="281" r:id="rId3"/>
    <p:sldId id="283" r:id="rId4"/>
    <p:sldId id="282" r:id="rId5"/>
    <p:sldId id="284" r:id="rId6"/>
    <p:sldId id="285" r:id="rId7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465D2-C9FC-4098-A8CB-2D54472EAA91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42F0E-26B2-4EB0-97FF-2294DA02E3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790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smtClean="0">
                <a:solidFill>
                  <a:prstClr val="black"/>
                </a:solidFill>
              </a:rPr>
              <a:pPr/>
              <a:t>1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639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00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8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070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75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165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88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556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713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973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633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26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71781-BA1F-4DF0-880B-01CD24CFCFBA}" type="datetimeFigureOut">
              <a:rPr lang="it-IT" smtClean="0"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B4FF5-B430-4E82-8E4F-EBD9B6A7C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51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egione.marche.i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egione.marche.it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regione.marche.it/" TargetMode="External"/><Relationship Id="rId4" Type="http://schemas.openxmlformats.org/officeDocument/2006/relationships/hyperlink" Target="mailto:presidenza@regione.marche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08" y="1009532"/>
            <a:ext cx="10797605" cy="17936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xtLst/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975" y="1944040"/>
            <a:ext cx="1943606" cy="793684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775169" y="923122"/>
            <a:ext cx="8976096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76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SISMA  MARCHE</a:t>
            </a:r>
          </a:p>
          <a:p>
            <a:pPr algn="ctr"/>
            <a:r>
              <a:rPr lang="it-IT" sz="576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2016/2017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92587" y="931304"/>
            <a:ext cx="10806826" cy="82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60">
              <a:solidFill>
                <a:prstClr val="white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697775" y="5143501"/>
            <a:ext cx="10796452" cy="162632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60">
              <a:solidFill>
                <a:prstClr val="white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35865" y="5416421"/>
            <a:ext cx="10541971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36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CAMPAGNE DI COMUNICAZIONE</a:t>
            </a:r>
            <a:endParaRPr lang="it-IT" sz="336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37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065894" y="6453337"/>
            <a:ext cx="2560320" cy="365125"/>
          </a:xfrm>
        </p:spPr>
        <p:txBody>
          <a:bodyPr/>
          <a:lstStyle/>
          <a:p>
            <a:fld id="{12194F3B-A95F-4036-9FB0-F0B68AB4758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0"/>
            <a:ext cx="10982048" cy="120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25014" y="375776"/>
            <a:ext cx="9115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 CAMPAGNE DI COMUNICAZIONE</a:t>
            </a:r>
            <a:endParaRPr lang="it-IT" sz="3200" b="1" cap="all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751" y="302258"/>
            <a:ext cx="1943606" cy="793684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09601" y="1894114"/>
            <a:ext cx="110166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La Regione Marche ha predisposto </a:t>
            </a:r>
          </a:p>
          <a:p>
            <a:pPr algn="ctr"/>
            <a:r>
              <a:rPr lang="it-IT" sz="3200" b="1" dirty="0" smtClean="0"/>
              <a:t>DUE CAMPAGNE DI COMUNICAZIONE</a:t>
            </a:r>
          </a:p>
          <a:p>
            <a:endParaRPr lang="it-IT" sz="3200" b="1" dirty="0"/>
          </a:p>
          <a:p>
            <a:pPr marL="342900" indent="-342900">
              <a:buAutoNum type="arabicParenR"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</a:rPr>
              <a:t>Interventi di immediata esecuzione e </a:t>
            </a:r>
            <a:r>
              <a:rPr lang="it-IT" sz="3200" b="1" dirty="0" smtClean="0">
                <a:solidFill>
                  <a:schemeClr val="accent1">
                    <a:lumMod val="75000"/>
                  </a:schemeClr>
                </a:solidFill>
              </a:rPr>
              <a:t>contributi (Ricostruzione leggera) per cittadini e imprese</a:t>
            </a:r>
          </a:p>
          <a:p>
            <a:endParaRPr lang="it-IT" sz="3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3200" b="1" dirty="0" smtClean="0">
                <a:solidFill>
                  <a:srgbClr val="C00000"/>
                </a:solidFill>
              </a:rPr>
              <a:t>2) Misure </a:t>
            </a:r>
            <a:r>
              <a:rPr lang="it-IT" sz="3200" b="1" dirty="0">
                <a:solidFill>
                  <a:srgbClr val="C00000"/>
                </a:solidFill>
              </a:rPr>
              <a:t>per il ripristino con miglioramento sismico e la ricostruzione degli immobili gravemente danneggiati o distrutti dal sisma 2016/2017</a:t>
            </a:r>
          </a:p>
        </p:txBody>
      </p:sp>
    </p:spTree>
    <p:extLst>
      <p:ext uri="{BB962C8B-B14F-4D97-AF65-F5344CB8AC3E}">
        <p14:creationId xmlns:p14="http://schemas.microsoft.com/office/powerpoint/2010/main" val="273190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065894" y="6453337"/>
            <a:ext cx="2560320" cy="365125"/>
          </a:xfrm>
        </p:spPr>
        <p:txBody>
          <a:bodyPr/>
          <a:lstStyle/>
          <a:p>
            <a:fld id="{12194F3B-A95F-4036-9FB0-F0B68AB4758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0"/>
            <a:ext cx="10982048" cy="120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25014" y="375776"/>
            <a:ext cx="9115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 CAMPAGNE DI COMUNICAZIONE</a:t>
            </a:r>
            <a:endParaRPr lang="it-IT" sz="3200" b="1" cap="all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751" y="302258"/>
            <a:ext cx="1943606" cy="7936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6629" y="1398200"/>
            <a:ext cx="6282528" cy="445343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800865" y="6104238"/>
            <a:ext cx="5717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www.regione.marche.it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065894" y="6453337"/>
            <a:ext cx="2560320" cy="365125"/>
          </a:xfrm>
        </p:spPr>
        <p:txBody>
          <a:bodyPr/>
          <a:lstStyle/>
          <a:p>
            <a:fld id="{12194F3B-A95F-4036-9FB0-F0B68AB4758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0"/>
            <a:ext cx="10982048" cy="120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90328" y="188466"/>
            <a:ext cx="9115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Interventi di immediata esecuzione e contributi (Ricostruzione leggera) per cittadini e imprese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751" y="302258"/>
            <a:ext cx="1943606" cy="793684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38050" y="1511992"/>
            <a:ext cx="1101661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LA CAMPAGNA E’ STATA DIFFUSA NEL MESE DI MARZO</a:t>
            </a:r>
          </a:p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Materiali</a:t>
            </a:r>
          </a:p>
          <a:p>
            <a:pPr marL="457200" indent="-457200">
              <a:buFontTx/>
              <a:buChar char="-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un video di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infografica</a:t>
            </a:r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Tx/>
              <a:buChar char="-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Due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leaflet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 per cittadini e imprese</a:t>
            </a:r>
          </a:p>
          <a:p>
            <a:pPr marL="457200" indent="-457200">
              <a:buFontTx/>
              <a:buChar char="-"/>
            </a:pPr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Azioni</a:t>
            </a:r>
          </a:p>
          <a:p>
            <a:pPr marL="457200" indent="-457200">
              <a:buFontTx/>
              <a:buChar char="-"/>
            </a:pP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iffusione sulla stampa, sul web e sulle TV</a:t>
            </a:r>
          </a:p>
          <a:p>
            <a:pPr marL="457200" indent="-457200">
              <a:buFontTx/>
              <a:buChar char="-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Consegna ai Comuni di materiale cartaceo e invio dei file per la diffusione </a:t>
            </a:r>
            <a:r>
              <a:rPr lang="it-IT" sz="20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endParaRPr lang="it-IT" sz="2000" b="1" dirty="0" smtClean="0">
              <a:solidFill>
                <a:srgbClr val="C00000"/>
              </a:solidFill>
            </a:endParaRPr>
          </a:p>
          <a:p>
            <a:pPr algn="ctr"/>
            <a:endParaRPr lang="it-IT" sz="2000" b="1" dirty="0">
              <a:solidFill>
                <a:srgbClr val="C00000"/>
              </a:solidFill>
            </a:endParaRPr>
          </a:p>
          <a:p>
            <a:pPr algn="ctr"/>
            <a:endParaRPr lang="it-IT" sz="2000" b="1" dirty="0" smtClean="0">
              <a:solidFill>
                <a:srgbClr val="C00000"/>
              </a:solidFill>
            </a:endParaRPr>
          </a:p>
          <a:p>
            <a:pPr algn="ctr"/>
            <a:r>
              <a:rPr lang="it-IT" sz="2000" b="1" dirty="0" smtClean="0">
                <a:solidFill>
                  <a:srgbClr val="C00000"/>
                </a:solidFill>
              </a:rPr>
              <a:t>Tutto il materiale, per eventuali ristampe o diffusione web, è reperibile anche in home page su </a:t>
            </a:r>
            <a:r>
              <a:rPr lang="it-IT" sz="2000" b="1" dirty="0" smtClean="0">
                <a:solidFill>
                  <a:srgbClr val="C00000"/>
                </a:solidFill>
                <a:hlinkClick r:id="rId4"/>
              </a:rPr>
              <a:t>www.regione.marche.it</a:t>
            </a:r>
            <a:endParaRPr lang="it-IT" sz="2000" b="1" dirty="0" smtClean="0">
              <a:solidFill>
                <a:srgbClr val="C00000"/>
              </a:solidFill>
            </a:endParaRPr>
          </a:p>
          <a:p>
            <a:pPr marL="457200" indent="-457200">
              <a:buFontTx/>
              <a:buChar char="-"/>
            </a:pPr>
            <a:endParaRPr lang="it-IT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48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065894" y="6453337"/>
            <a:ext cx="2560320" cy="365125"/>
          </a:xfrm>
        </p:spPr>
        <p:txBody>
          <a:bodyPr/>
          <a:lstStyle/>
          <a:p>
            <a:fld id="{12194F3B-A95F-4036-9FB0-F0B68AB4758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0"/>
            <a:ext cx="10982048" cy="120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90328" y="188466"/>
            <a:ext cx="9115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LA NUOVA CAMPAGNA DI COMUNICAZIONE PER LA RICOSTRUZIONE PESANTE</a:t>
            </a:r>
            <a:endParaRPr lang="it-IT" sz="2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751" y="302258"/>
            <a:ext cx="1943606" cy="793684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38050" y="1511992"/>
            <a:ext cx="1101661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LA CAMPAGNA E’ ATTUALMENTE IN DIFFUSIONE</a:t>
            </a:r>
          </a:p>
          <a:p>
            <a:pPr algn="ctr"/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Materiali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un video di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infografica</a:t>
            </a:r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Due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leaflet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 per cittadini e imprese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Locandine</a:t>
            </a:r>
          </a:p>
          <a:p>
            <a:pPr marL="457200" indent="-457200">
              <a:buFontTx/>
              <a:buChar char="-"/>
            </a:pPr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Azioni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iffusione sulla stampa, sul web e sulle TV (a partire dal 22 maggio)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Consegna ai Comuni di materiale cartaceo e invio dei file per la diffusione </a:t>
            </a:r>
            <a:r>
              <a:rPr lang="it-IT" sz="2000" b="1" dirty="0" smtClean="0">
                <a:solidFill>
                  <a:srgbClr val="C00000"/>
                </a:solidFill>
              </a:rPr>
              <a:t>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(a partire dal 10 giugno)</a:t>
            </a:r>
          </a:p>
          <a:p>
            <a:pPr algn="ctr"/>
            <a:endParaRPr lang="it-IT" sz="2000" b="1" dirty="0" smtClean="0">
              <a:solidFill>
                <a:srgbClr val="C00000"/>
              </a:solidFill>
            </a:endParaRPr>
          </a:p>
          <a:p>
            <a:pPr algn="ctr"/>
            <a:endParaRPr lang="it-IT" sz="2000" b="1" dirty="0">
              <a:solidFill>
                <a:srgbClr val="C00000"/>
              </a:solidFill>
            </a:endParaRPr>
          </a:p>
          <a:p>
            <a:pPr algn="ctr"/>
            <a:endParaRPr lang="it-IT" sz="2000" b="1" dirty="0" smtClean="0">
              <a:solidFill>
                <a:srgbClr val="C00000"/>
              </a:solidFill>
            </a:endParaRPr>
          </a:p>
          <a:p>
            <a:pPr algn="ctr"/>
            <a:r>
              <a:rPr lang="it-IT" sz="2000" b="1" dirty="0" smtClean="0">
                <a:solidFill>
                  <a:srgbClr val="C00000"/>
                </a:solidFill>
              </a:rPr>
              <a:t>Tutto il materiale, per eventuali ristampe o diffusione web, è reperibile in home page su </a:t>
            </a:r>
            <a:r>
              <a:rPr lang="it-IT" sz="2000" b="1" dirty="0" smtClean="0">
                <a:solidFill>
                  <a:srgbClr val="C00000"/>
                </a:solidFill>
                <a:hlinkClick r:id="rId4"/>
              </a:rPr>
              <a:t>www.regione.marche.it</a:t>
            </a:r>
            <a:endParaRPr lang="it-IT" sz="2000" b="1" dirty="0" smtClean="0">
              <a:solidFill>
                <a:srgbClr val="C00000"/>
              </a:solidFill>
            </a:endParaRPr>
          </a:p>
          <a:p>
            <a:pPr marL="457200" indent="-457200">
              <a:buFontTx/>
              <a:buChar char="-"/>
            </a:pPr>
            <a:endParaRPr lang="it-IT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9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065894" y="6453337"/>
            <a:ext cx="2560320" cy="365125"/>
          </a:xfrm>
        </p:spPr>
        <p:txBody>
          <a:bodyPr/>
          <a:lstStyle/>
          <a:p>
            <a:fld id="{12194F3B-A95F-4036-9FB0-F0B68AB4758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0"/>
            <a:ext cx="10982048" cy="120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90328" y="188466"/>
            <a:ext cx="91156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LA NUOVA CAMPAGNA DI COMUNICAZIONE PER LA RICOSTRUZIONE PESANTE </a:t>
            </a:r>
          </a:p>
          <a:p>
            <a:pPr algn="ctr"/>
            <a:r>
              <a:rPr lang="it-IT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MODALITA’ DI DISTRIBUZIONE AI COMUNI</a:t>
            </a:r>
            <a:endParaRPr lang="it-IT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751" y="302258"/>
            <a:ext cx="1943606" cy="793684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38050" y="1511992"/>
            <a:ext cx="1101661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A PARTIRE DAL 10 GIUGNO I COMUNI RICEVERANNO:</a:t>
            </a:r>
          </a:p>
          <a:p>
            <a:pPr algn="ctr"/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rabicParenR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Una mail dall’indirizzo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presidenza@regione.marche.it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 con i seguenti file: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Video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infografica</a:t>
            </a:r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Brochure per i cittadini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Locandina per affissione</a:t>
            </a:r>
          </a:p>
          <a:p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Il materiale allegato nella mail arriverà in formato ottimizzato per la stampa e per la diffusione web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2) Alcune copie cartacee della brochure e della locandina, che saranno consegnata dai volontari della protezione civile </a:t>
            </a:r>
            <a:r>
              <a:rPr lang="it-IT" sz="2000" b="1" u="sng" dirty="0" smtClean="0">
                <a:solidFill>
                  <a:schemeClr val="accent1">
                    <a:lumMod val="75000"/>
                  </a:schemeClr>
                </a:solidFill>
              </a:rPr>
              <a:t>alle segreterie dei sindaci o presso gli uffici dei vigili urbani dei Comuni</a:t>
            </a:r>
            <a:endParaRPr lang="it-IT" sz="2000" b="1" u="sng" dirty="0" smtClean="0">
              <a:solidFill>
                <a:srgbClr val="C00000"/>
              </a:solidFill>
            </a:endParaRPr>
          </a:p>
          <a:p>
            <a:pPr algn="ctr"/>
            <a:endParaRPr lang="it-IT" sz="2000" b="1" dirty="0">
              <a:solidFill>
                <a:srgbClr val="C00000"/>
              </a:solidFill>
            </a:endParaRPr>
          </a:p>
          <a:p>
            <a:pPr algn="ctr"/>
            <a:endParaRPr lang="it-IT" sz="2000" b="1" dirty="0" smtClean="0">
              <a:solidFill>
                <a:srgbClr val="C00000"/>
              </a:solidFill>
            </a:endParaRPr>
          </a:p>
          <a:p>
            <a:pPr algn="ctr"/>
            <a:r>
              <a:rPr lang="it-IT" sz="2000" b="1" dirty="0" smtClean="0">
                <a:solidFill>
                  <a:srgbClr val="C00000"/>
                </a:solidFill>
              </a:rPr>
              <a:t>Tutto il materiale, per eventuali ristampe o diffusione web, è reperibile anche in home page su </a:t>
            </a:r>
            <a:r>
              <a:rPr lang="it-IT" sz="2000" b="1" dirty="0" smtClean="0">
                <a:solidFill>
                  <a:srgbClr val="C00000"/>
                </a:solidFill>
                <a:hlinkClick r:id="rId5"/>
              </a:rPr>
              <a:t>www.regione.marche.it</a:t>
            </a:r>
            <a:endParaRPr lang="it-IT" sz="2000" b="1" dirty="0" smtClean="0">
              <a:solidFill>
                <a:srgbClr val="C00000"/>
              </a:solidFill>
            </a:endParaRPr>
          </a:p>
          <a:p>
            <a:pPr marL="457200" indent="-457200">
              <a:buFontTx/>
              <a:buChar char="-"/>
            </a:pPr>
            <a:endParaRPr lang="it-IT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21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1275</TotalTime>
  <Words>335</Words>
  <Application>Microsoft Office PowerPoint</Application>
  <PresentationFormat>Widescreen</PresentationFormat>
  <Paragraphs>60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Margherita Rinaldi</dc:creator>
  <cp:lastModifiedBy>Maria Margherita Rinaldi</cp:lastModifiedBy>
  <cp:revision>20</cp:revision>
  <cp:lastPrinted>2017-05-31T10:09:43Z</cp:lastPrinted>
  <dcterms:created xsi:type="dcterms:W3CDTF">2017-05-30T11:33:49Z</dcterms:created>
  <dcterms:modified xsi:type="dcterms:W3CDTF">2017-06-05T10:12:05Z</dcterms:modified>
</cp:coreProperties>
</file>