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1" r:id="rId4"/>
    <p:sldMasterId id="2147483689" r:id="rId5"/>
  </p:sldMasterIdLst>
  <p:notesMasterIdLst>
    <p:notesMasterId r:id="rId22"/>
  </p:notesMasterIdLst>
  <p:handoutMasterIdLst>
    <p:handoutMasterId r:id="rId23"/>
  </p:handoutMasterIdLst>
  <p:sldIdLst>
    <p:sldId id="1295" r:id="rId6"/>
    <p:sldId id="2354" r:id="rId7"/>
    <p:sldId id="1704" r:id="rId8"/>
    <p:sldId id="2364" r:id="rId9"/>
    <p:sldId id="2473" r:id="rId10"/>
    <p:sldId id="2355" r:id="rId11"/>
    <p:sldId id="2356" r:id="rId12"/>
    <p:sldId id="2358" r:id="rId13"/>
    <p:sldId id="2472" r:id="rId14"/>
    <p:sldId id="2369" r:id="rId15"/>
    <p:sldId id="2361" r:id="rId16"/>
    <p:sldId id="2362" r:id="rId17"/>
    <p:sldId id="354" r:id="rId18"/>
    <p:sldId id="2367" r:id="rId19"/>
    <p:sldId id="2471" r:id="rId20"/>
    <p:sldId id="359" r:id="rId21"/>
  </p:sldIdLst>
  <p:sldSz cx="12192000" cy="6858000"/>
  <p:notesSz cx="6794500" cy="9906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728" userDrawn="1">
          <p15:clr>
            <a:srgbClr val="A4A3A4"/>
          </p15:clr>
        </p15:guide>
        <p15:guide id="4" orient="horz" pos="1296" userDrawn="1">
          <p15:clr>
            <a:srgbClr val="A4A3A4"/>
          </p15:clr>
        </p15:guide>
        <p15:guide id="5" orient="horz" pos="864" userDrawn="1">
          <p15:clr>
            <a:srgbClr val="A4A3A4"/>
          </p15:clr>
        </p15:guide>
        <p15:guide id="6" orient="horz" pos="434" userDrawn="1">
          <p15:clr>
            <a:srgbClr val="A4A3A4"/>
          </p15:clr>
        </p15:guide>
        <p15:guide id="7" orient="horz" pos="2590" userDrawn="1">
          <p15:clr>
            <a:srgbClr val="A4A3A4"/>
          </p15:clr>
        </p15:guide>
        <p15:guide id="8" orient="horz" pos="3022" userDrawn="1">
          <p15:clr>
            <a:srgbClr val="A4A3A4"/>
          </p15:clr>
        </p15:guide>
        <p15:guide id="9" orient="horz" pos="3454" userDrawn="1">
          <p15:clr>
            <a:srgbClr val="A4A3A4"/>
          </p15:clr>
        </p15:guide>
        <p15:guide id="10" orient="horz" pos="3884" userDrawn="1">
          <p15:clr>
            <a:srgbClr val="A4A3A4"/>
          </p15:clr>
        </p15:guide>
        <p15:guide id="11" pos="3359" userDrawn="1">
          <p15:clr>
            <a:srgbClr val="A4A3A4"/>
          </p15:clr>
        </p15:guide>
        <p15:guide id="12" pos="2880" userDrawn="1">
          <p15:clr>
            <a:srgbClr val="A4A3A4"/>
          </p15:clr>
        </p15:guide>
        <p15:guide id="13" pos="2398" userDrawn="1">
          <p15:clr>
            <a:srgbClr val="A4A3A4"/>
          </p15:clr>
        </p15:guide>
        <p15:guide id="14" pos="1920" userDrawn="1">
          <p15:clr>
            <a:srgbClr val="A4A3A4"/>
          </p15:clr>
        </p15:guide>
        <p15:guide id="15" pos="1438" userDrawn="1">
          <p15:clr>
            <a:srgbClr val="A4A3A4"/>
          </p15:clr>
        </p15:guide>
        <p15:guide id="16" pos="960" userDrawn="1">
          <p15:clr>
            <a:srgbClr val="A4A3A4"/>
          </p15:clr>
        </p15:guide>
        <p15:guide id="17" pos="479" userDrawn="1">
          <p15:clr>
            <a:srgbClr val="A4A3A4"/>
          </p15:clr>
        </p15:guide>
        <p15:guide id="18" pos="4320" userDrawn="1">
          <p15:clr>
            <a:srgbClr val="A4A3A4"/>
          </p15:clr>
        </p15:guide>
        <p15:guide id="19" pos="4798" userDrawn="1">
          <p15:clr>
            <a:srgbClr val="A4A3A4"/>
          </p15:clr>
        </p15:guide>
        <p15:guide id="20" pos="5278" userDrawn="1">
          <p15:clr>
            <a:srgbClr val="A4A3A4"/>
          </p15:clr>
        </p15:guide>
        <p15:guide id="21" pos="5756" userDrawn="1">
          <p15:clr>
            <a:srgbClr val="A4A3A4"/>
          </p15:clr>
        </p15:guide>
        <p15:guide id="22" pos="6236" userDrawn="1">
          <p15:clr>
            <a:srgbClr val="A4A3A4"/>
          </p15:clr>
        </p15:guide>
        <p15:guide id="23" pos="6718" userDrawn="1">
          <p15:clr>
            <a:srgbClr val="A4A3A4"/>
          </p15:clr>
        </p15:guide>
        <p15:guide id="24" pos="7198" userDrawn="1">
          <p15:clr>
            <a:srgbClr val="A4A3A4"/>
          </p15:clr>
        </p15:guide>
        <p15:guide id="25" orient="horz" pos="2152">
          <p15:clr>
            <a:srgbClr val="A4A3A4"/>
          </p15:clr>
        </p15:guide>
        <p15:guide id="26" orient="horz" pos="87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e" initials="A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08C"/>
    <a:srgbClr val="C09200"/>
    <a:srgbClr val="4F81BD"/>
    <a:srgbClr val="00FF00"/>
    <a:srgbClr val="FE783C"/>
    <a:srgbClr val="FE570D"/>
    <a:srgbClr val="CCCCFF"/>
    <a:srgbClr val="FFE6CD"/>
    <a:srgbClr val="FFCCCC"/>
    <a:srgbClr val="FFCC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03" autoAdjust="0"/>
    <p:restoredTop sz="94265" autoAdjust="0"/>
  </p:normalViewPr>
  <p:slideViewPr>
    <p:cSldViewPr snapToGrid="0" snapToObjects="1">
      <p:cViewPr varScale="1">
        <p:scale>
          <a:sx n="85" d="100"/>
          <a:sy n="85" d="100"/>
        </p:scale>
        <p:origin x="1140" y="78"/>
      </p:cViewPr>
      <p:guideLst>
        <p:guide pos="3840"/>
        <p:guide orient="horz" pos="2160"/>
        <p:guide orient="horz" pos="1728"/>
        <p:guide orient="horz" pos="1296"/>
        <p:guide orient="horz" pos="864"/>
        <p:guide orient="horz" pos="434"/>
        <p:guide orient="horz" pos="2590"/>
        <p:guide orient="horz" pos="3022"/>
        <p:guide orient="horz" pos="3454"/>
        <p:guide orient="horz" pos="3884"/>
        <p:guide pos="3359"/>
        <p:guide pos="2880"/>
        <p:guide pos="2398"/>
        <p:guide pos="1920"/>
        <p:guide pos="1438"/>
        <p:guide pos="960"/>
        <p:guide pos="479"/>
        <p:guide pos="4320"/>
        <p:guide pos="4798"/>
        <p:guide pos="5278"/>
        <p:guide pos="5756"/>
        <p:guide pos="6236"/>
        <p:guide pos="6718"/>
        <p:guide pos="7198"/>
        <p:guide orient="horz" pos="2152"/>
        <p:guide orient="horz" pos="8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44283" cy="495300"/>
          </a:xfrm>
          <a:prstGeom prst="rect">
            <a:avLst/>
          </a:prstGeom>
        </p:spPr>
        <p:txBody>
          <a:bodyPr vert="horz" lIns="91384" tIns="45692" rIns="91384" bIns="456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2" y="5"/>
            <a:ext cx="2944283" cy="495300"/>
          </a:xfrm>
          <a:prstGeom prst="rect">
            <a:avLst/>
          </a:prstGeom>
        </p:spPr>
        <p:txBody>
          <a:bodyPr vert="horz" lIns="91384" tIns="45692" rIns="91384" bIns="45692" rtlCol="0"/>
          <a:lstStyle>
            <a:lvl1pPr algn="r">
              <a:defRPr sz="1200"/>
            </a:lvl1pPr>
          </a:lstStyle>
          <a:p>
            <a:fld id="{4A71F510-2865-AD40-B295-EFE53B47B615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08981"/>
            <a:ext cx="2944283" cy="495300"/>
          </a:xfrm>
          <a:prstGeom prst="rect">
            <a:avLst/>
          </a:prstGeom>
        </p:spPr>
        <p:txBody>
          <a:bodyPr vert="horz" lIns="91384" tIns="45692" rIns="91384" bIns="456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2" y="9408981"/>
            <a:ext cx="2944283" cy="495300"/>
          </a:xfrm>
          <a:prstGeom prst="rect">
            <a:avLst/>
          </a:prstGeom>
        </p:spPr>
        <p:txBody>
          <a:bodyPr vert="horz" lIns="91384" tIns="45692" rIns="91384" bIns="45692" rtlCol="0" anchor="b"/>
          <a:lstStyle>
            <a:lvl1pPr algn="r">
              <a:defRPr sz="1200"/>
            </a:lvl1pPr>
          </a:lstStyle>
          <a:p>
            <a:fld id="{FB7C96FB-A7F6-4D46-979D-BE69A3DE088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7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4283" cy="497020"/>
          </a:xfrm>
          <a:prstGeom prst="rect">
            <a:avLst/>
          </a:prstGeom>
        </p:spPr>
        <p:txBody>
          <a:bodyPr vert="horz" lIns="91384" tIns="45692" rIns="91384" bIns="4569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2" y="0"/>
            <a:ext cx="2944283" cy="497020"/>
          </a:xfrm>
          <a:prstGeom prst="rect">
            <a:avLst/>
          </a:prstGeom>
        </p:spPr>
        <p:txBody>
          <a:bodyPr vert="horz" lIns="91384" tIns="45692" rIns="91384" bIns="45692" rtlCol="0"/>
          <a:lstStyle>
            <a:lvl1pPr algn="r">
              <a:defRPr sz="1200"/>
            </a:lvl1pPr>
          </a:lstStyle>
          <a:p>
            <a:fld id="{038A2DA8-FDC1-D147-9E87-8AE9AC161936}" type="datetimeFigureOut">
              <a:rPr lang="en-GB" smtClean="0"/>
              <a:pPr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4" tIns="45692" rIns="91384" bIns="4569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384" tIns="45692" rIns="91384" bIns="45692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08988"/>
            <a:ext cx="2944283" cy="497019"/>
          </a:xfrm>
          <a:prstGeom prst="rect">
            <a:avLst/>
          </a:prstGeom>
        </p:spPr>
        <p:txBody>
          <a:bodyPr vert="horz" lIns="91384" tIns="45692" rIns="91384" bIns="4569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2" y="9408988"/>
            <a:ext cx="2944283" cy="497019"/>
          </a:xfrm>
          <a:prstGeom prst="rect">
            <a:avLst/>
          </a:prstGeom>
        </p:spPr>
        <p:txBody>
          <a:bodyPr vert="horz" lIns="91384" tIns="45692" rIns="91384" bIns="45692" rtlCol="0" anchor="b"/>
          <a:lstStyle>
            <a:lvl1pPr algn="r">
              <a:defRPr sz="1200"/>
            </a:lvl1pPr>
          </a:lstStyle>
          <a:p>
            <a:fld id="{1A54B304-E99A-554B-A154-AA493B70D9F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02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B304-E99A-554B-A154-AA493B70D9F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28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31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260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9715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314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90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796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B304-E99A-554B-A154-AA493B70D9F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8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129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336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820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11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21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4B304-E99A-554B-A154-AA493B70D9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5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1723877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825" y="3429007"/>
            <a:ext cx="6109388" cy="276999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5519" y="3429007"/>
            <a:ext cx="1510613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18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1615349" y="-157777"/>
            <a:ext cx="691602" cy="23982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2" y="5638329"/>
            <a:ext cx="1478493" cy="535932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236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11" name="Date Placeholder 4"/>
          <p:cNvSpPr txBox="1">
            <a:spLocks/>
          </p:cNvSpPr>
          <p:nvPr userDrawn="1"/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Marzo 2016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18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 dirty="0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9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49025" y="6535498"/>
            <a:ext cx="762000" cy="15388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 dirty="0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534496" y="1363678"/>
            <a:ext cx="6076985" cy="2054225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 rot="16200000">
            <a:off x="2879087" y="2344098"/>
            <a:ext cx="1098240" cy="3808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3" y="701166"/>
            <a:ext cx="1478493" cy="535932"/>
          </a:xfrm>
          <a:prstGeom prst="rect">
            <a:avLst/>
          </a:prstGeom>
        </p:spPr>
      </p:pic>
      <p:sp>
        <p:nvSpPr>
          <p:cNvPr id="11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043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999" y="2057399"/>
            <a:ext cx="5334001" cy="410845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9" y="2057399"/>
            <a:ext cx="5330825" cy="410845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 userDrawn="1">
            <p:ph type="dt" sz="half" idx="14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372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057399"/>
            <a:ext cx="3554412" cy="410845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6413" y="2057399"/>
            <a:ext cx="3554411" cy="410845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7870824" y="2057400"/>
            <a:ext cx="3554411" cy="410845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 userDrawn="1">
            <p:ph type="dt" sz="half" idx="15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594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 sz="3800"/>
            </a:lvl1pPr>
            <a:lvl2pPr>
              <a:defRPr i="1"/>
            </a:lvl2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215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860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808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282825" y="6264275"/>
            <a:ext cx="8382000" cy="15398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1206245" y="6528703"/>
            <a:ext cx="762000" cy="153888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fld id="{3F8766EF-29E8-4B8B-9FFA-FA044E3C79E5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5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5525" y="6455077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7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54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534496" y="1363678"/>
            <a:ext cx="6076985" cy="2054225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 rot="16200000">
            <a:off x="2879087" y="2344098"/>
            <a:ext cx="1098240" cy="3808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noProof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3" y="701166"/>
            <a:ext cx="1478493" cy="535932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82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 dirty="0"/>
          </a:p>
        </p:txBody>
      </p:sp>
      <p:sp>
        <p:nvSpPr>
          <p:cNvPr id="7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78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999" y="2057399"/>
            <a:ext cx="5334001" cy="4108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9" y="2057399"/>
            <a:ext cx="5330825" cy="4108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01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4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05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057399"/>
            <a:ext cx="3554412" cy="4108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6413" y="2057399"/>
            <a:ext cx="3554411" cy="4108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7870824" y="2057400"/>
            <a:ext cx="3554411" cy="4108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34725" y="6455077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9" name="Date Placeholder 4"/>
          <p:cNvSpPr>
            <a:spLocks noGrp="1"/>
          </p:cNvSpPr>
          <p:nvPr userDrawn="1">
            <p:ph type="dt" sz="half" idx="15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46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 sz="3800"/>
            </a:lvl1pPr>
            <a:lvl2pPr>
              <a:defRPr i="1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82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7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98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subtitle style if required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23625" y="6486186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6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5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490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4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33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1723877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825" y="3429007"/>
            <a:ext cx="6109388" cy="276999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5519" y="3429007"/>
            <a:ext cx="1510613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1800"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1615349" y="-157777"/>
            <a:ext cx="691602" cy="23982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2" y="5638329"/>
            <a:ext cx="1478493" cy="53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31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999" y="670121"/>
            <a:ext cx="8375651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2055703"/>
            <a:ext cx="10664825" cy="4110147"/>
          </a:xfrm>
          <a:prstGeom prst="rect">
            <a:avLst/>
          </a:prstGeom>
        </p:spPr>
        <p:txBody>
          <a:bodyPr vert="horz" wrap="square" lIns="0" tIns="0" rIns="18000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225" y="688975"/>
            <a:ext cx="196850" cy="6826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noProof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3" y="701166"/>
            <a:ext cx="1478493" cy="535932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4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‹N›</a:t>
            </a:fld>
            <a:endParaRPr lang="en-GB" noProof="0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19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81" r:id="rId4"/>
    <p:sldLayoutId id="2147483682" r:id="rId5"/>
    <p:sldLayoutId id="2147483683" r:id="rId6"/>
    <p:sldLayoutId id="2147483685" r:id="rId7"/>
    <p:sldLayoutId id="214748368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/>
        <a:buNone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80" userDrawn="1">
          <p15:clr>
            <a:srgbClr val="F26B43"/>
          </p15:clr>
        </p15:guide>
        <p15:guide id="4" pos="1920" userDrawn="1">
          <p15:clr>
            <a:srgbClr val="F26B43"/>
          </p15:clr>
        </p15:guide>
        <p15:guide id="5" pos="960" userDrawn="1">
          <p15:clr>
            <a:srgbClr val="F26B43"/>
          </p15:clr>
        </p15:guide>
        <p15:guide id="6" pos="1438" userDrawn="1">
          <p15:clr>
            <a:srgbClr val="F26B43"/>
          </p15:clr>
        </p15:guide>
        <p15:guide id="7" pos="2398" userDrawn="1">
          <p15:clr>
            <a:srgbClr val="F26B43"/>
          </p15:clr>
        </p15:guide>
        <p15:guide id="8" pos="2880" userDrawn="1">
          <p15:clr>
            <a:srgbClr val="F26B43"/>
          </p15:clr>
        </p15:guide>
        <p15:guide id="9" pos="3360" userDrawn="1">
          <p15:clr>
            <a:srgbClr val="F26B43"/>
          </p15:clr>
        </p15:guide>
        <p15:guide id="10" pos="4320" userDrawn="1">
          <p15:clr>
            <a:srgbClr val="F26B43"/>
          </p15:clr>
        </p15:guide>
        <p15:guide id="11" pos="4798" userDrawn="1">
          <p15:clr>
            <a:srgbClr val="F26B43"/>
          </p15:clr>
        </p15:guide>
        <p15:guide id="12" pos="5278" userDrawn="1">
          <p15:clr>
            <a:srgbClr val="F26B43"/>
          </p15:clr>
        </p15:guide>
        <p15:guide id="13" pos="5756" userDrawn="1">
          <p15:clr>
            <a:srgbClr val="F26B43"/>
          </p15:clr>
        </p15:guide>
        <p15:guide id="14" pos="6236" userDrawn="1">
          <p15:clr>
            <a:srgbClr val="F26B43"/>
          </p15:clr>
        </p15:guide>
        <p15:guide id="15" pos="6718" userDrawn="1">
          <p15:clr>
            <a:srgbClr val="F26B43"/>
          </p15:clr>
        </p15:guide>
        <p15:guide id="16" pos="7197" userDrawn="1">
          <p15:clr>
            <a:srgbClr val="F26B43"/>
          </p15:clr>
        </p15:guide>
        <p15:guide id="17" orient="horz" pos="1728" userDrawn="1">
          <p15:clr>
            <a:srgbClr val="F26B43"/>
          </p15:clr>
        </p15:guide>
        <p15:guide id="18" orient="horz" pos="1296" userDrawn="1">
          <p15:clr>
            <a:srgbClr val="F26B43"/>
          </p15:clr>
        </p15:guide>
        <p15:guide id="19" orient="horz" pos="864" userDrawn="1">
          <p15:clr>
            <a:srgbClr val="F26B43"/>
          </p15:clr>
        </p15:guide>
        <p15:guide id="20" orient="horz" pos="434" userDrawn="1">
          <p15:clr>
            <a:srgbClr val="F26B43"/>
          </p15:clr>
        </p15:guide>
        <p15:guide id="21" orient="horz" pos="2590" userDrawn="1">
          <p15:clr>
            <a:srgbClr val="F26B43"/>
          </p15:clr>
        </p15:guide>
        <p15:guide id="22" orient="horz" pos="3022" userDrawn="1">
          <p15:clr>
            <a:srgbClr val="F26B43"/>
          </p15:clr>
        </p15:guide>
        <p15:guide id="23" orient="horz" pos="3454" userDrawn="1">
          <p15:clr>
            <a:srgbClr val="F26B43"/>
          </p15:clr>
        </p15:guide>
        <p15:guide id="24" orient="horz" pos="388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999" y="670121"/>
            <a:ext cx="8375651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it-IT" noProof="0"/>
              <a:t>Fare clic per modificare lo stile del titolo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2055703"/>
            <a:ext cx="10664825" cy="4110147"/>
          </a:xfrm>
          <a:prstGeom prst="rect">
            <a:avLst/>
          </a:prstGeom>
        </p:spPr>
        <p:txBody>
          <a:bodyPr vert="horz" wrap="square" lIns="0" tIns="0" rIns="180000" bIns="0" rtlCol="0">
            <a:no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6325" y="653202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smtClean="0">
                <a:solidFill>
                  <a:srgbClr val="C6C6C6">
                    <a:lumMod val="75000"/>
                  </a:srgbClr>
                </a:solidFill>
              </a:rPr>
              <a:pPr/>
              <a:t>‹N›</a:t>
            </a:fld>
            <a:endParaRPr lang="en-GB">
              <a:solidFill>
                <a:srgbClr val="C6C6C6">
                  <a:lumMod val="75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225" y="688975"/>
            <a:ext cx="196850" cy="6826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3" y="701166"/>
            <a:ext cx="1478493" cy="535932"/>
          </a:xfrm>
          <a:prstGeom prst="rect">
            <a:avLst/>
          </a:prstGeom>
        </p:spPr>
      </p:pic>
      <p:sp>
        <p:nvSpPr>
          <p:cNvPr id="12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772211" y="6455077"/>
            <a:ext cx="1510613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algn="l" defTabSz="914400" rtl="0" eaLnBrk="1" latinLnBrk="0" hangingPunct="1">
              <a:defRPr lang="en-GB" sz="1000" kern="1200" noProof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2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70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/>
        <a:buNone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80" userDrawn="1">
          <p15:clr>
            <a:srgbClr val="F26B43"/>
          </p15:clr>
        </p15:guide>
        <p15:guide id="4" pos="1920" userDrawn="1">
          <p15:clr>
            <a:srgbClr val="F26B43"/>
          </p15:clr>
        </p15:guide>
        <p15:guide id="5" pos="960" userDrawn="1">
          <p15:clr>
            <a:srgbClr val="F26B43"/>
          </p15:clr>
        </p15:guide>
        <p15:guide id="6" pos="1438" userDrawn="1">
          <p15:clr>
            <a:srgbClr val="F26B43"/>
          </p15:clr>
        </p15:guide>
        <p15:guide id="7" pos="2398" userDrawn="1">
          <p15:clr>
            <a:srgbClr val="F26B43"/>
          </p15:clr>
        </p15:guide>
        <p15:guide id="8" pos="2880" userDrawn="1">
          <p15:clr>
            <a:srgbClr val="F26B43"/>
          </p15:clr>
        </p15:guide>
        <p15:guide id="9" pos="3360" userDrawn="1">
          <p15:clr>
            <a:srgbClr val="F26B43"/>
          </p15:clr>
        </p15:guide>
        <p15:guide id="10" pos="4320" userDrawn="1">
          <p15:clr>
            <a:srgbClr val="F26B43"/>
          </p15:clr>
        </p15:guide>
        <p15:guide id="11" pos="4798" userDrawn="1">
          <p15:clr>
            <a:srgbClr val="F26B43"/>
          </p15:clr>
        </p15:guide>
        <p15:guide id="12" pos="5278" userDrawn="1">
          <p15:clr>
            <a:srgbClr val="F26B43"/>
          </p15:clr>
        </p15:guide>
        <p15:guide id="13" pos="5756" userDrawn="1">
          <p15:clr>
            <a:srgbClr val="F26B43"/>
          </p15:clr>
        </p15:guide>
        <p15:guide id="14" pos="6236" userDrawn="1">
          <p15:clr>
            <a:srgbClr val="F26B43"/>
          </p15:clr>
        </p15:guide>
        <p15:guide id="15" pos="6718" userDrawn="1">
          <p15:clr>
            <a:srgbClr val="F26B43"/>
          </p15:clr>
        </p15:guide>
        <p15:guide id="16" pos="7197" userDrawn="1">
          <p15:clr>
            <a:srgbClr val="F26B43"/>
          </p15:clr>
        </p15:guide>
        <p15:guide id="17" orient="horz" pos="1728" userDrawn="1">
          <p15:clr>
            <a:srgbClr val="F26B43"/>
          </p15:clr>
        </p15:guide>
        <p15:guide id="18" orient="horz" pos="1296" userDrawn="1">
          <p15:clr>
            <a:srgbClr val="F26B43"/>
          </p15:clr>
        </p15:guide>
        <p15:guide id="19" orient="horz" pos="864" userDrawn="1">
          <p15:clr>
            <a:srgbClr val="F26B43"/>
          </p15:clr>
        </p15:guide>
        <p15:guide id="20" orient="horz" pos="434" userDrawn="1">
          <p15:clr>
            <a:srgbClr val="F26B43"/>
          </p15:clr>
        </p15:guide>
        <p15:guide id="21" orient="horz" pos="2590" userDrawn="1">
          <p15:clr>
            <a:srgbClr val="F26B43"/>
          </p15:clr>
        </p15:guide>
        <p15:guide id="22" orient="horz" pos="3022" userDrawn="1">
          <p15:clr>
            <a:srgbClr val="F26B43"/>
          </p15:clr>
        </p15:guide>
        <p15:guide id="23" orient="horz" pos="3454" userDrawn="1">
          <p15:clr>
            <a:srgbClr val="F26B43"/>
          </p15:clr>
        </p15:guide>
        <p15:guide id="24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1712672"/>
            <a:ext cx="7343421" cy="1716335"/>
          </a:xfrm>
        </p:spPr>
        <p:txBody>
          <a:bodyPr/>
          <a:lstStyle/>
          <a:p>
            <a:r>
              <a:rPr lang="en-US" dirty="0"/>
              <a:t>Sisma Centro Italia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Enel Energia</a:t>
            </a:r>
            <a:endParaRPr lang="en-GB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1999" y="5200555"/>
            <a:ext cx="5729112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/>
              <a:t>Roma, 30 Novembre 2020</a:t>
            </a:r>
            <a:endParaRPr lang="en-US" sz="28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466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Tipologia e durata delle agevolazioni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75E248CD-62D2-41CF-A5B0-BD75F3BF8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92" y="1724075"/>
            <a:ext cx="1110271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Durata delle agevolazioni</a:t>
            </a:r>
            <a:endPara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L’Autorità prevede l’applicazione delle agevolazioni a partire dalla data del sisma fino al 31 dicembre 2020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88CD8FE2-9ED2-427D-88FA-DD8BCF85B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03749"/>
              </p:ext>
            </p:extLst>
          </p:nvPr>
        </p:nvGraphicFramePr>
        <p:xfrm>
          <a:off x="1201917" y="3429000"/>
          <a:ext cx="929499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333">
                  <a:extLst>
                    <a:ext uri="{9D8B030D-6E8A-4147-A177-3AD203B41FA5}">
                      <a16:colId xmlns:a16="http://schemas.microsoft.com/office/drawing/2014/main" val="3380206380"/>
                    </a:ext>
                  </a:extLst>
                </a:gridCol>
                <a:gridCol w="3098333">
                  <a:extLst>
                    <a:ext uri="{9D8B030D-6E8A-4147-A177-3AD203B41FA5}">
                      <a16:colId xmlns:a16="http://schemas.microsoft.com/office/drawing/2014/main" val="1992965288"/>
                    </a:ext>
                  </a:extLst>
                </a:gridCol>
                <a:gridCol w="3098333">
                  <a:extLst>
                    <a:ext uri="{9D8B030D-6E8A-4147-A177-3AD203B41FA5}">
                      <a16:colId xmlns:a16="http://schemas.microsoft.com/office/drawing/2014/main" val="3877511225"/>
                    </a:ext>
                  </a:extLst>
                </a:gridCol>
              </a:tblGrid>
              <a:tr h="221549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Durata Agevolazioni Sisma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95484"/>
                  </a:ext>
                </a:extLst>
              </a:tr>
              <a:tr h="314134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Evento sismico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Data inizio agevolazioni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Data fine agevolazioni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531583"/>
                  </a:ext>
                </a:extLst>
              </a:tr>
              <a:tr h="22154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 agosto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 agosto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 dicembre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888025"/>
                  </a:ext>
                </a:extLst>
              </a:tr>
              <a:tr h="22154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26 ottobre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26 ottobre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31 dicembre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453147"/>
                  </a:ext>
                </a:extLst>
              </a:tr>
              <a:tr h="22154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 gennaio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 gennaio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31 dicembre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02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Agenda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60ED8BC3-4C4D-4610-9409-24101867AF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51297" y="3432784"/>
            <a:ext cx="7628391" cy="471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1772421" tIns="80924" rIns="1791464" bIns="80924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66610" lvl="1" indent="-165025" defTabSz="1034575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it-IT" sz="2400" b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538EE00-0463-4717-A2F4-77AE4FD98F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43272" y="2424619"/>
            <a:ext cx="724444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sz="1600" b="1" dirty="0"/>
              <a:t> </a:t>
            </a:r>
            <a:r>
              <a:rPr lang="it-IT" altLang="it-IT" dirty="0"/>
              <a:t>Premessa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Tipologia e durata delle agevolazioni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</a:t>
            </a:r>
            <a:r>
              <a:rPr lang="it-IT" altLang="it-IT" b="1" dirty="0"/>
              <a:t>Sblocco della fatturazione</a:t>
            </a:r>
          </a:p>
          <a:p>
            <a:pPr lvl="1" eaLnBrk="1" hangingPunct="1">
              <a:spcBef>
                <a:spcPct val="100000"/>
              </a:spcBef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 Informative verso i clienti e canali di contatto</a:t>
            </a:r>
          </a:p>
        </p:txBody>
      </p:sp>
    </p:spTree>
    <p:extLst>
      <p:ext uri="{BB962C8B-B14F-4D97-AF65-F5344CB8AC3E}">
        <p14:creationId xmlns:p14="http://schemas.microsoft.com/office/powerpoint/2010/main" val="2825084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Sblocco della fatturazione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94A57A1-E164-4168-9C93-830F1199C596}"/>
              </a:ext>
            </a:extLst>
          </p:cNvPr>
          <p:cNvSpPr txBox="1"/>
          <p:nvPr/>
        </p:nvSpPr>
        <p:spPr>
          <a:xfrm>
            <a:off x="897617" y="2000954"/>
            <a:ext cx="10396765" cy="4156657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 clienti con agevolazione sisma riceveranno nel semestre gennaio/giugno 2021  </a:t>
            </a:r>
          </a:p>
          <a:p>
            <a:pPr algn="ctr">
              <a:spcAft>
                <a:spcPts val="0"/>
              </a:spcAft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una bolletta unica di conguaglio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(“</a:t>
            </a:r>
            <a:r>
              <a:rPr lang="it-IT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fatturone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”) per ciascuna delle proprie forniture</a:t>
            </a:r>
          </a:p>
          <a:p>
            <a:pPr algn="ctr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contenente il calcolo dei consumi relativo all’intero periodo di sospensione.</a:t>
            </a:r>
          </a:p>
          <a:p>
            <a:pPr algn="ctr">
              <a:spcAft>
                <a:spcPts val="0"/>
              </a:spcAft>
            </a:pP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La bolletta unica di conguaglio potrebbe contenere anche </a:t>
            </a: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consumi precedenti all’evento sismico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ctr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 questi non sarà applicata la tariffa agevolata,</a:t>
            </a:r>
          </a:p>
          <a:p>
            <a:pPr algn="ctr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ma il relativo importo da pagare sarà comunque rateizzato insieme alla restante parte agevolata.</a:t>
            </a:r>
          </a:p>
          <a:p>
            <a:pPr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49580">
              <a:spcAft>
                <a:spcPts val="0"/>
              </a:spcAft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Sisma Centro Italia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64825" y="6264005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ct val="90000"/>
              </a:lnSpc>
              <a:defRPr sz="1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ED2235E-0982-3B42-A838-A74550CD444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Rateizzazione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7B24B8D-927A-48C0-B816-911062C1B801}"/>
              </a:ext>
            </a:extLst>
          </p:cNvPr>
          <p:cNvSpPr txBox="1"/>
          <p:nvPr/>
        </p:nvSpPr>
        <p:spPr>
          <a:xfrm>
            <a:off x="530577" y="1979711"/>
            <a:ext cx="10794647" cy="3997835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/>
            <a:r>
              <a:rPr lang="it-IT" sz="1600" dirty="0"/>
              <a:t>Se la bolletta di conguaglio supera l’importo di </a:t>
            </a:r>
            <a:r>
              <a:rPr lang="it-IT" sz="1600" b="1" dirty="0"/>
              <a:t>50 €</a:t>
            </a:r>
            <a:r>
              <a:rPr lang="it-IT" sz="1600" dirty="0"/>
              <a:t> viene </a:t>
            </a:r>
            <a:r>
              <a:rPr lang="it-IT" sz="1600" b="1" dirty="0"/>
              <a:t>automaticamente rateizzata </a:t>
            </a:r>
          </a:p>
          <a:p>
            <a:pPr algn="ctr"/>
            <a:r>
              <a:rPr lang="it-IT" sz="1600" dirty="0"/>
              <a:t>(il cliente non deve fare nulla) </a:t>
            </a:r>
            <a:br>
              <a:rPr lang="it-IT" sz="1600" dirty="0"/>
            </a:br>
            <a:endParaRPr lang="it-IT" sz="1600" dirty="0"/>
          </a:p>
          <a:p>
            <a:pPr algn="ctr"/>
            <a:r>
              <a:rPr lang="it-IT" sz="1600" dirty="0"/>
              <a:t>Le rate sono per un periodo massimo di </a:t>
            </a:r>
            <a:r>
              <a:rPr lang="it-IT" sz="1600" b="1" dirty="0"/>
              <a:t>36 mesi e </a:t>
            </a:r>
            <a:r>
              <a:rPr lang="it-IT" sz="1600" dirty="0"/>
              <a:t>di importo minimo di </a:t>
            </a:r>
            <a:r>
              <a:rPr lang="it-IT" sz="1600" b="1" dirty="0"/>
              <a:t>20 € per fattura </a:t>
            </a:r>
          </a:p>
          <a:p>
            <a:pPr algn="ctr"/>
            <a:r>
              <a:rPr lang="it-IT" sz="1600" dirty="0"/>
              <a:t>(in funzione dell’importo rateizzato)</a:t>
            </a:r>
          </a:p>
          <a:p>
            <a:pPr algn="ctr"/>
            <a:endParaRPr lang="it-IT" sz="1600" dirty="0"/>
          </a:p>
          <a:p>
            <a:pPr marL="449580">
              <a:spcAft>
                <a:spcPts val="0"/>
              </a:spcAft>
            </a:pP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45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Agenda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4" name="Rectangle 83">
            <a:extLst>
              <a:ext uri="{FF2B5EF4-FFF2-40B4-BE49-F238E27FC236}">
                <a16:creationId xmlns:a16="http://schemas.microsoft.com/office/drawing/2014/main" id="{60ED8BC3-4C4D-4610-9409-24101867AF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51297" y="3974130"/>
            <a:ext cx="7628391" cy="471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1772421" tIns="80924" rIns="1791464" bIns="80924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66610" lvl="1" indent="-165025" defTabSz="1034575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it-IT" sz="2400" b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538EE00-0463-4717-A2F4-77AE4FD98F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43272" y="2424619"/>
            <a:ext cx="724444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sz="1600" b="1" dirty="0"/>
              <a:t> </a:t>
            </a:r>
            <a:r>
              <a:rPr lang="it-IT" altLang="it-IT" dirty="0"/>
              <a:t>Premessa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Tipologia e durata delle agevolazioni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Sblocco della fatturazione</a:t>
            </a:r>
          </a:p>
          <a:p>
            <a:pPr lvl="1" eaLnBrk="1" hangingPunct="1">
              <a:spcBef>
                <a:spcPct val="100000"/>
              </a:spcBef>
              <a:buSzPct val="120000"/>
              <a:buFont typeface="Arial" panose="020B0604020202020204" pitchFamily="34" charset="0"/>
              <a:buChar char="•"/>
            </a:pPr>
            <a:r>
              <a:rPr lang="it-IT" altLang="it-IT" b="1" dirty="0"/>
              <a:t> Informative verso i clienti e canali di contatto</a:t>
            </a:r>
          </a:p>
        </p:txBody>
      </p:sp>
    </p:spTree>
    <p:extLst>
      <p:ext uri="{BB962C8B-B14F-4D97-AF65-F5344CB8AC3E}">
        <p14:creationId xmlns:p14="http://schemas.microsoft.com/office/powerpoint/2010/main" val="3234840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ggetto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Diapositiva think-cell" r:id="rId6" imgW="270" imgH="270" progId="TCLayout.ActiveDocument.1">
                  <p:embed/>
                </p:oleObj>
              </mc:Choice>
              <mc:Fallback>
                <p:oleObj name="Diapositiva think-cell" r:id="rId6" imgW="270" imgH="270" progId="TCLayout.ActiveDocument.1">
                  <p:embed/>
                  <p:pic>
                    <p:nvPicPr>
                      <p:cNvPr id="9" name="Oggetto 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ttangolo 7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761998" y="679060"/>
            <a:ext cx="10797823" cy="394980"/>
          </a:xfrm>
        </p:spPr>
        <p:txBody>
          <a:bodyPr/>
          <a:lstStyle/>
          <a:p>
            <a:r>
              <a:rPr lang="en-GB" dirty="0"/>
              <a:t>Sisma Centro Italia</a:t>
            </a:r>
            <a:br>
              <a:rPr lang="en-GB" dirty="0"/>
            </a:br>
            <a:r>
              <a:rPr lang="en-GB" sz="1800" dirty="0" err="1"/>
              <a:t>Attività</a:t>
            </a:r>
            <a:r>
              <a:rPr lang="en-GB" sz="1800" dirty="0"/>
              <a:t> di </a:t>
            </a:r>
            <a:r>
              <a:rPr lang="en-GB" sz="1800" dirty="0" err="1"/>
              <a:t>comunicazione</a:t>
            </a:r>
            <a:r>
              <a:rPr lang="en-GB" sz="1800" dirty="0"/>
              <a:t> vs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clienti</a:t>
            </a:r>
            <a:r>
              <a:rPr lang="en-GB" sz="1800" dirty="0"/>
              <a:t> e </a:t>
            </a:r>
            <a:r>
              <a:rPr lang="en-GB" sz="1800" dirty="0" err="1"/>
              <a:t>rafforzamento</a:t>
            </a:r>
            <a:r>
              <a:rPr lang="en-GB" sz="1800" dirty="0"/>
              <a:t> </a:t>
            </a:r>
            <a:r>
              <a:rPr lang="en-GB" sz="1800" dirty="0" err="1"/>
              <a:t>dei</a:t>
            </a:r>
            <a:r>
              <a:rPr lang="en-GB" sz="1800" dirty="0"/>
              <a:t> </a:t>
            </a:r>
            <a:r>
              <a:rPr lang="en-GB" sz="1800" dirty="0" err="1"/>
              <a:t>canali</a:t>
            </a:r>
            <a:r>
              <a:rPr lang="en-GB" sz="1800" dirty="0"/>
              <a:t> di </a:t>
            </a:r>
            <a:r>
              <a:rPr lang="en-GB" sz="1800" dirty="0" err="1"/>
              <a:t>contatto</a:t>
            </a: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25" name="Segnaposto numero diapositiva 4">
            <a:extLst>
              <a:ext uri="{FF2B5EF4-FFF2-40B4-BE49-F238E27FC236}">
                <a16:creationId xmlns:a16="http://schemas.microsoft.com/office/drawing/2014/main" id="{A705D301-4609-444B-9D15-C85D97A4DD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930700" y="7896691"/>
            <a:ext cx="762000" cy="153888"/>
          </a:xfrm>
        </p:spPr>
        <p:txBody>
          <a:bodyPr/>
          <a:lstStyle/>
          <a:p>
            <a:fld id="{3F8766EF-29E8-4B8B-9FFA-FA044E3C79E5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4" name="Rettangolo arrotondato 29">
            <a:extLst>
              <a:ext uri="{FF2B5EF4-FFF2-40B4-BE49-F238E27FC236}">
                <a16:creationId xmlns:a16="http://schemas.microsoft.com/office/drawing/2014/main" id="{9631C017-5E12-43F1-BF7E-A905ED8F6A7C}"/>
              </a:ext>
            </a:extLst>
          </p:cNvPr>
          <p:cNvSpPr/>
          <p:nvPr/>
        </p:nvSpPr>
        <p:spPr>
          <a:xfrm>
            <a:off x="2919548" y="4583197"/>
            <a:ext cx="3240000" cy="1494000"/>
          </a:xfrm>
          <a:prstGeom prst="roundRect">
            <a:avLst>
              <a:gd name="adj" fmla="val 9983"/>
            </a:avLst>
          </a:prstGeom>
          <a:noFill/>
          <a:ln w="34925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340000"/>
                      <a:gd name="connsiteY0" fmla="*/ 224404 h 1346400"/>
                      <a:gd name="connsiteX1" fmla="*/ 224404 w 2340000"/>
                      <a:gd name="connsiteY1" fmla="*/ 0 h 1346400"/>
                      <a:gd name="connsiteX2" fmla="*/ 892625 w 2340000"/>
                      <a:gd name="connsiteY2" fmla="*/ 0 h 1346400"/>
                      <a:gd name="connsiteX3" fmla="*/ 1504111 w 2340000"/>
                      <a:gd name="connsiteY3" fmla="*/ 0 h 1346400"/>
                      <a:gd name="connsiteX4" fmla="*/ 2115596 w 2340000"/>
                      <a:gd name="connsiteY4" fmla="*/ 0 h 1346400"/>
                      <a:gd name="connsiteX5" fmla="*/ 2340000 w 2340000"/>
                      <a:gd name="connsiteY5" fmla="*/ 224404 h 1346400"/>
                      <a:gd name="connsiteX6" fmla="*/ 2340000 w 2340000"/>
                      <a:gd name="connsiteY6" fmla="*/ 655248 h 1346400"/>
                      <a:gd name="connsiteX7" fmla="*/ 2340000 w 2340000"/>
                      <a:gd name="connsiteY7" fmla="*/ 1121996 h 1346400"/>
                      <a:gd name="connsiteX8" fmla="*/ 2115596 w 2340000"/>
                      <a:gd name="connsiteY8" fmla="*/ 1346400 h 1346400"/>
                      <a:gd name="connsiteX9" fmla="*/ 1523023 w 2340000"/>
                      <a:gd name="connsiteY9" fmla="*/ 1346400 h 1346400"/>
                      <a:gd name="connsiteX10" fmla="*/ 892625 w 2340000"/>
                      <a:gd name="connsiteY10" fmla="*/ 1346400 h 1346400"/>
                      <a:gd name="connsiteX11" fmla="*/ 224404 w 2340000"/>
                      <a:gd name="connsiteY11" fmla="*/ 1346400 h 1346400"/>
                      <a:gd name="connsiteX12" fmla="*/ 0 w 2340000"/>
                      <a:gd name="connsiteY12" fmla="*/ 1121996 h 1346400"/>
                      <a:gd name="connsiteX13" fmla="*/ 0 w 2340000"/>
                      <a:gd name="connsiteY13" fmla="*/ 673200 h 1346400"/>
                      <a:gd name="connsiteX14" fmla="*/ 0 w 2340000"/>
                      <a:gd name="connsiteY14" fmla="*/ 224404 h 134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340000" h="1346400" extrusionOk="0">
                        <a:moveTo>
                          <a:pt x="0" y="224404"/>
                        </a:moveTo>
                        <a:cubicBezTo>
                          <a:pt x="-16426" y="90337"/>
                          <a:pt x="87786" y="4760"/>
                          <a:pt x="224404" y="0"/>
                        </a:cubicBezTo>
                        <a:cubicBezTo>
                          <a:pt x="401639" y="-15280"/>
                          <a:pt x="649583" y="9320"/>
                          <a:pt x="892625" y="0"/>
                        </a:cubicBezTo>
                        <a:cubicBezTo>
                          <a:pt x="1135667" y="-9320"/>
                          <a:pt x="1292308" y="21261"/>
                          <a:pt x="1504111" y="0"/>
                        </a:cubicBezTo>
                        <a:cubicBezTo>
                          <a:pt x="1715914" y="-21261"/>
                          <a:pt x="1859770" y="-6324"/>
                          <a:pt x="2115596" y="0"/>
                        </a:cubicBezTo>
                        <a:cubicBezTo>
                          <a:pt x="2238355" y="-3789"/>
                          <a:pt x="2345129" y="81490"/>
                          <a:pt x="2340000" y="224404"/>
                        </a:cubicBezTo>
                        <a:cubicBezTo>
                          <a:pt x="2330360" y="336482"/>
                          <a:pt x="2319158" y="565505"/>
                          <a:pt x="2340000" y="655248"/>
                        </a:cubicBezTo>
                        <a:cubicBezTo>
                          <a:pt x="2360842" y="744991"/>
                          <a:pt x="2328084" y="920097"/>
                          <a:pt x="2340000" y="1121996"/>
                        </a:cubicBezTo>
                        <a:cubicBezTo>
                          <a:pt x="2324458" y="1271641"/>
                          <a:pt x="2220480" y="1324303"/>
                          <a:pt x="2115596" y="1346400"/>
                        </a:cubicBezTo>
                        <a:cubicBezTo>
                          <a:pt x="1893328" y="1338122"/>
                          <a:pt x="1655103" y="1330723"/>
                          <a:pt x="1523023" y="1346400"/>
                        </a:cubicBezTo>
                        <a:cubicBezTo>
                          <a:pt x="1390943" y="1362077"/>
                          <a:pt x="1105662" y="1353474"/>
                          <a:pt x="892625" y="1346400"/>
                        </a:cubicBezTo>
                        <a:cubicBezTo>
                          <a:pt x="679588" y="1339326"/>
                          <a:pt x="449520" y="1361160"/>
                          <a:pt x="224404" y="1346400"/>
                        </a:cubicBezTo>
                        <a:cubicBezTo>
                          <a:pt x="104541" y="1351387"/>
                          <a:pt x="8661" y="1238348"/>
                          <a:pt x="0" y="1121996"/>
                        </a:cubicBezTo>
                        <a:cubicBezTo>
                          <a:pt x="-13798" y="1007095"/>
                          <a:pt x="13654" y="771447"/>
                          <a:pt x="0" y="673200"/>
                        </a:cubicBezTo>
                        <a:cubicBezTo>
                          <a:pt x="-13654" y="574953"/>
                          <a:pt x="21638" y="332019"/>
                          <a:pt x="0" y="22440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it-IT" sz="1600" b="1" dirty="0"/>
              <a:t>Lettera + allegato in bolletta</a:t>
            </a:r>
          </a:p>
        </p:txBody>
      </p:sp>
      <p:sp>
        <p:nvSpPr>
          <p:cNvPr id="15" name="Rettangolo arrotondato 29">
            <a:extLst>
              <a:ext uri="{FF2B5EF4-FFF2-40B4-BE49-F238E27FC236}">
                <a16:creationId xmlns:a16="http://schemas.microsoft.com/office/drawing/2014/main" id="{BD4A5E4D-7DBD-4CEB-8036-FB69F7D48B1A}"/>
              </a:ext>
            </a:extLst>
          </p:cNvPr>
          <p:cNvSpPr/>
          <p:nvPr/>
        </p:nvSpPr>
        <p:spPr>
          <a:xfrm>
            <a:off x="952922" y="2491042"/>
            <a:ext cx="3240000" cy="1494000"/>
          </a:xfrm>
          <a:prstGeom prst="roundRect">
            <a:avLst>
              <a:gd name="adj" fmla="val 9983"/>
            </a:avLst>
          </a:prstGeom>
          <a:noFill/>
          <a:ln w="34925">
            <a:solidFill>
              <a:schemeClr val="accent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340000"/>
                      <a:gd name="connsiteY0" fmla="*/ 224404 h 1346400"/>
                      <a:gd name="connsiteX1" fmla="*/ 224404 w 2340000"/>
                      <a:gd name="connsiteY1" fmla="*/ 0 h 1346400"/>
                      <a:gd name="connsiteX2" fmla="*/ 892625 w 2340000"/>
                      <a:gd name="connsiteY2" fmla="*/ 0 h 1346400"/>
                      <a:gd name="connsiteX3" fmla="*/ 1504111 w 2340000"/>
                      <a:gd name="connsiteY3" fmla="*/ 0 h 1346400"/>
                      <a:gd name="connsiteX4" fmla="*/ 2115596 w 2340000"/>
                      <a:gd name="connsiteY4" fmla="*/ 0 h 1346400"/>
                      <a:gd name="connsiteX5" fmla="*/ 2340000 w 2340000"/>
                      <a:gd name="connsiteY5" fmla="*/ 224404 h 1346400"/>
                      <a:gd name="connsiteX6" fmla="*/ 2340000 w 2340000"/>
                      <a:gd name="connsiteY6" fmla="*/ 655248 h 1346400"/>
                      <a:gd name="connsiteX7" fmla="*/ 2340000 w 2340000"/>
                      <a:gd name="connsiteY7" fmla="*/ 1121996 h 1346400"/>
                      <a:gd name="connsiteX8" fmla="*/ 2115596 w 2340000"/>
                      <a:gd name="connsiteY8" fmla="*/ 1346400 h 1346400"/>
                      <a:gd name="connsiteX9" fmla="*/ 1523023 w 2340000"/>
                      <a:gd name="connsiteY9" fmla="*/ 1346400 h 1346400"/>
                      <a:gd name="connsiteX10" fmla="*/ 892625 w 2340000"/>
                      <a:gd name="connsiteY10" fmla="*/ 1346400 h 1346400"/>
                      <a:gd name="connsiteX11" fmla="*/ 224404 w 2340000"/>
                      <a:gd name="connsiteY11" fmla="*/ 1346400 h 1346400"/>
                      <a:gd name="connsiteX12" fmla="*/ 0 w 2340000"/>
                      <a:gd name="connsiteY12" fmla="*/ 1121996 h 1346400"/>
                      <a:gd name="connsiteX13" fmla="*/ 0 w 2340000"/>
                      <a:gd name="connsiteY13" fmla="*/ 673200 h 1346400"/>
                      <a:gd name="connsiteX14" fmla="*/ 0 w 2340000"/>
                      <a:gd name="connsiteY14" fmla="*/ 224404 h 134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340000" h="1346400" extrusionOk="0">
                        <a:moveTo>
                          <a:pt x="0" y="224404"/>
                        </a:moveTo>
                        <a:cubicBezTo>
                          <a:pt x="-16426" y="90337"/>
                          <a:pt x="87786" y="4760"/>
                          <a:pt x="224404" y="0"/>
                        </a:cubicBezTo>
                        <a:cubicBezTo>
                          <a:pt x="401639" y="-15280"/>
                          <a:pt x="649583" y="9320"/>
                          <a:pt x="892625" y="0"/>
                        </a:cubicBezTo>
                        <a:cubicBezTo>
                          <a:pt x="1135667" y="-9320"/>
                          <a:pt x="1292308" y="21261"/>
                          <a:pt x="1504111" y="0"/>
                        </a:cubicBezTo>
                        <a:cubicBezTo>
                          <a:pt x="1715914" y="-21261"/>
                          <a:pt x="1859770" y="-6324"/>
                          <a:pt x="2115596" y="0"/>
                        </a:cubicBezTo>
                        <a:cubicBezTo>
                          <a:pt x="2238355" y="-3789"/>
                          <a:pt x="2345129" y="81490"/>
                          <a:pt x="2340000" y="224404"/>
                        </a:cubicBezTo>
                        <a:cubicBezTo>
                          <a:pt x="2330360" y="336482"/>
                          <a:pt x="2319158" y="565505"/>
                          <a:pt x="2340000" y="655248"/>
                        </a:cubicBezTo>
                        <a:cubicBezTo>
                          <a:pt x="2360842" y="744991"/>
                          <a:pt x="2328084" y="920097"/>
                          <a:pt x="2340000" y="1121996"/>
                        </a:cubicBezTo>
                        <a:cubicBezTo>
                          <a:pt x="2324458" y="1271641"/>
                          <a:pt x="2220480" y="1324303"/>
                          <a:pt x="2115596" y="1346400"/>
                        </a:cubicBezTo>
                        <a:cubicBezTo>
                          <a:pt x="1893328" y="1338122"/>
                          <a:pt x="1655103" y="1330723"/>
                          <a:pt x="1523023" y="1346400"/>
                        </a:cubicBezTo>
                        <a:cubicBezTo>
                          <a:pt x="1390943" y="1362077"/>
                          <a:pt x="1105662" y="1353474"/>
                          <a:pt x="892625" y="1346400"/>
                        </a:cubicBezTo>
                        <a:cubicBezTo>
                          <a:pt x="679588" y="1339326"/>
                          <a:pt x="449520" y="1361160"/>
                          <a:pt x="224404" y="1346400"/>
                        </a:cubicBezTo>
                        <a:cubicBezTo>
                          <a:pt x="104541" y="1351387"/>
                          <a:pt x="8661" y="1238348"/>
                          <a:pt x="0" y="1121996"/>
                        </a:cubicBezTo>
                        <a:cubicBezTo>
                          <a:pt x="-13798" y="1007095"/>
                          <a:pt x="13654" y="771447"/>
                          <a:pt x="0" y="673200"/>
                        </a:cubicBezTo>
                        <a:cubicBezTo>
                          <a:pt x="-13654" y="574953"/>
                          <a:pt x="21638" y="332019"/>
                          <a:pt x="0" y="22440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 anchorCtr="0"/>
          <a:lstStyle/>
          <a:p>
            <a:pPr algn="ctr"/>
            <a:endParaRPr lang="it-IT" sz="1600" b="1" dirty="0"/>
          </a:p>
          <a:p>
            <a:pPr algn="ctr"/>
            <a:r>
              <a:rPr lang="it-IT" sz="1600" b="1" dirty="0"/>
              <a:t>Roadshow virtuali</a:t>
            </a:r>
          </a:p>
          <a:p>
            <a:pPr algn="ctr"/>
            <a:r>
              <a:rPr lang="it-IT" sz="1600" dirty="0"/>
              <a:t> (presso associazioni dei consumatori, associazioni di categoria e PMI e comuni</a:t>
            </a:r>
            <a:r>
              <a:rPr lang="it-IT" sz="1600" b="1" dirty="0"/>
              <a:t>)</a:t>
            </a:r>
          </a:p>
          <a:p>
            <a:pPr algn="ctr"/>
            <a:endParaRPr lang="it-IT" sz="1600" b="1" dirty="0"/>
          </a:p>
        </p:txBody>
      </p:sp>
      <p:sp>
        <p:nvSpPr>
          <p:cNvPr id="18" name="Rettangolo arrotondato 29">
            <a:extLst>
              <a:ext uri="{FF2B5EF4-FFF2-40B4-BE49-F238E27FC236}">
                <a16:creationId xmlns:a16="http://schemas.microsoft.com/office/drawing/2014/main" id="{6FEA215C-E744-4C72-B1D3-DBBA86CA7136}"/>
              </a:ext>
            </a:extLst>
          </p:cNvPr>
          <p:cNvSpPr/>
          <p:nvPr/>
        </p:nvSpPr>
        <p:spPr>
          <a:xfrm>
            <a:off x="5414846" y="2468432"/>
            <a:ext cx="3240000" cy="1494000"/>
          </a:xfrm>
          <a:prstGeom prst="roundRect">
            <a:avLst>
              <a:gd name="adj" fmla="val 9983"/>
            </a:avLst>
          </a:prstGeom>
          <a:noFill/>
          <a:ln w="34925">
            <a:solidFill>
              <a:schemeClr val="accent5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340000"/>
                      <a:gd name="connsiteY0" fmla="*/ 224404 h 1346400"/>
                      <a:gd name="connsiteX1" fmla="*/ 224404 w 2340000"/>
                      <a:gd name="connsiteY1" fmla="*/ 0 h 1346400"/>
                      <a:gd name="connsiteX2" fmla="*/ 892625 w 2340000"/>
                      <a:gd name="connsiteY2" fmla="*/ 0 h 1346400"/>
                      <a:gd name="connsiteX3" fmla="*/ 1504111 w 2340000"/>
                      <a:gd name="connsiteY3" fmla="*/ 0 h 1346400"/>
                      <a:gd name="connsiteX4" fmla="*/ 2115596 w 2340000"/>
                      <a:gd name="connsiteY4" fmla="*/ 0 h 1346400"/>
                      <a:gd name="connsiteX5" fmla="*/ 2340000 w 2340000"/>
                      <a:gd name="connsiteY5" fmla="*/ 224404 h 1346400"/>
                      <a:gd name="connsiteX6" fmla="*/ 2340000 w 2340000"/>
                      <a:gd name="connsiteY6" fmla="*/ 655248 h 1346400"/>
                      <a:gd name="connsiteX7" fmla="*/ 2340000 w 2340000"/>
                      <a:gd name="connsiteY7" fmla="*/ 1121996 h 1346400"/>
                      <a:gd name="connsiteX8" fmla="*/ 2115596 w 2340000"/>
                      <a:gd name="connsiteY8" fmla="*/ 1346400 h 1346400"/>
                      <a:gd name="connsiteX9" fmla="*/ 1523023 w 2340000"/>
                      <a:gd name="connsiteY9" fmla="*/ 1346400 h 1346400"/>
                      <a:gd name="connsiteX10" fmla="*/ 892625 w 2340000"/>
                      <a:gd name="connsiteY10" fmla="*/ 1346400 h 1346400"/>
                      <a:gd name="connsiteX11" fmla="*/ 224404 w 2340000"/>
                      <a:gd name="connsiteY11" fmla="*/ 1346400 h 1346400"/>
                      <a:gd name="connsiteX12" fmla="*/ 0 w 2340000"/>
                      <a:gd name="connsiteY12" fmla="*/ 1121996 h 1346400"/>
                      <a:gd name="connsiteX13" fmla="*/ 0 w 2340000"/>
                      <a:gd name="connsiteY13" fmla="*/ 673200 h 1346400"/>
                      <a:gd name="connsiteX14" fmla="*/ 0 w 2340000"/>
                      <a:gd name="connsiteY14" fmla="*/ 224404 h 134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340000" h="1346400" extrusionOk="0">
                        <a:moveTo>
                          <a:pt x="0" y="224404"/>
                        </a:moveTo>
                        <a:cubicBezTo>
                          <a:pt x="-16426" y="90337"/>
                          <a:pt x="87786" y="4760"/>
                          <a:pt x="224404" y="0"/>
                        </a:cubicBezTo>
                        <a:cubicBezTo>
                          <a:pt x="401639" y="-15280"/>
                          <a:pt x="649583" y="9320"/>
                          <a:pt x="892625" y="0"/>
                        </a:cubicBezTo>
                        <a:cubicBezTo>
                          <a:pt x="1135667" y="-9320"/>
                          <a:pt x="1292308" y="21261"/>
                          <a:pt x="1504111" y="0"/>
                        </a:cubicBezTo>
                        <a:cubicBezTo>
                          <a:pt x="1715914" y="-21261"/>
                          <a:pt x="1859770" y="-6324"/>
                          <a:pt x="2115596" y="0"/>
                        </a:cubicBezTo>
                        <a:cubicBezTo>
                          <a:pt x="2238355" y="-3789"/>
                          <a:pt x="2345129" y="81490"/>
                          <a:pt x="2340000" y="224404"/>
                        </a:cubicBezTo>
                        <a:cubicBezTo>
                          <a:pt x="2330360" y="336482"/>
                          <a:pt x="2319158" y="565505"/>
                          <a:pt x="2340000" y="655248"/>
                        </a:cubicBezTo>
                        <a:cubicBezTo>
                          <a:pt x="2360842" y="744991"/>
                          <a:pt x="2328084" y="920097"/>
                          <a:pt x="2340000" y="1121996"/>
                        </a:cubicBezTo>
                        <a:cubicBezTo>
                          <a:pt x="2324458" y="1271641"/>
                          <a:pt x="2220480" y="1324303"/>
                          <a:pt x="2115596" y="1346400"/>
                        </a:cubicBezTo>
                        <a:cubicBezTo>
                          <a:pt x="1893328" y="1338122"/>
                          <a:pt x="1655103" y="1330723"/>
                          <a:pt x="1523023" y="1346400"/>
                        </a:cubicBezTo>
                        <a:cubicBezTo>
                          <a:pt x="1390943" y="1362077"/>
                          <a:pt x="1105662" y="1353474"/>
                          <a:pt x="892625" y="1346400"/>
                        </a:cubicBezTo>
                        <a:cubicBezTo>
                          <a:pt x="679588" y="1339326"/>
                          <a:pt x="449520" y="1361160"/>
                          <a:pt x="224404" y="1346400"/>
                        </a:cubicBezTo>
                        <a:cubicBezTo>
                          <a:pt x="104541" y="1351387"/>
                          <a:pt x="8661" y="1238348"/>
                          <a:pt x="0" y="1121996"/>
                        </a:cubicBezTo>
                        <a:cubicBezTo>
                          <a:pt x="-13798" y="1007095"/>
                          <a:pt x="13654" y="771447"/>
                          <a:pt x="0" y="673200"/>
                        </a:cubicBezTo>
                        <a:cubicBezTo>
                          <a:pt x="-13654" y="574953"/>
                          <a:pt x="21638" y="332019"/>
                          <a:pt x="0" y="22440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it-IT" sz="1600" b="1" dirty="0"/>
              <a:t>Aggiornamento sezione web dedicata sul sito Enel.it</a:t>
            </a:r>
          </a:p>
        </p:txBody>
      </p:sp>
      <p:sp>
        <p:nvSpPr>
          <p:cNvPr id="21" name="Segnaposto contenuto 2">
            <a:extLst>
              <a:ext uri="{FF2B5EF4-FFF2-40B4-BE49-F238E27FC236}">
                <a16:creationId xmlns:a16="http://schemas.microsoft.com/office/drawing/2014/main" id="{788BFAF9-205B-4D05-AAD9-430C74B15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723" y="1527803"/>
            <a:ext cx="10664825" cy="671728"/>
          </a:xfrm>
        </p:spPr>
        <p:txBody>
          <a:bodyPr/>
          <a:lstStyle/>
          <a:p>
            <a:pPr algn="ctr"/>
            <a:r>
              <a:rPr lang="it-IT" dirty="0"/>
              <a:t>In vista della ripresa della fatturazione a partire da gennaio 2021, Enel Energia ha messo in campo una serie di azioni finalizzate a informare clienti e stakeholders </a:t>
            </a:r>
          </a:p>
        </p:txBody>
      </p:sp>
      <p:sp>
        <p:nvSpPr>
          <p:cNvPr id="11" name="Rettangolo arrotondato 29">
            <a:extLst>
              <a:ext uri="{FF2B5EF4-FFF2-40B4-BE49-F238E27FC236}">
                <a16:creationId xmlns:a16="http://schemas.microsoft.com/office/drawing/2014/main" id="{FFEEDC84-98AC-4895-BE16-B5B9C56C86E4}"/>
              </a:ext>
            </a:extLst>
          </p:cNvPr>
          <p:cNvSpPr/>
          <p:nvPr/>
        </p:nvSpPr>
        <p:spPr>
          <a:xfrm>
            <a:off x="7187246" y="4577585"/>
            <a:ext cx="3240000" cy="1494000"/>
          </a:xfrm>
          <a:prstGeom prst="roundRect">
            <a:avLst>
              <a:gd name="adj" fmla="val 9983"/>
            </a:avLst>
          </a:prstGeom>
          <a:noFill/>
          <a:ln w="34925">
            <a:solidFill>
              <a:schemeClr val="accent1">
                <a:lumMod val="7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340000"/>
                      <a:gd name="connsiteY0" fmla="*/ 224404 h 1346400"/>
                      <a:gd name="connsiteX1" fmla="*/ 224404 w 2340000"/>
                      <a:gd name="connsiteY1" fmla="*/ 0 h 1346400"/>
                      <a:gd name="connsiteX2" fmla="*/ 892625 w 2340000"/>
                      <a:gd name="connsiteY2" fmla="*/ 0 h 1346400"/>
                      <a:gd name="connsiteX3" fmla="*/ 1504111 w 2340000"/>
                      <a:gd name="connsiteY3" fmla="*/ 0 h 1346400"/>
                      <a:gd name="connsiteX4" fmla="*/ 2115596 w 2340000"/>
                      <a:gd name="connsiteY4" fmla="*/ 0 h 1346400"/>
                      <a:gd name="connsiteX5" fmla="*/ 2340000 w 2340000"/>
                      <a:gd name="connsiteY5" fmla="*/ 224404 h 1346400"/>
                      <a:gd name="connsiteX6" fmla="*/ 2340000 w 2340000"/>
                      <a:gd name="connsiteY6" fmla="*/ 655248 h 1346400"/>
                      <a:gd name="connsiteX7" fmla="*/ 2340000 w 2340000"/>
                      <a:gd name="connsiteY7" fmla="*/ 1121996 h 1346400"/>
                      <a:gd name="connsiteX8" fmla="*/ 2115596 w 2340000"/>
                      <a:gd name="connsiteY8" fmla="*/ 1346400 h 1346400"/>
                      <a:gd name="connsiteX9" fmla="*/ 1523023 w 2340000"/>
                      <a:gd name="connsiteY9" fmla="*/ 1346400 h 1346400"/>
                      <a:gd name="connsiteX10" fmla="*/ 892625 w 2340000"/>
                      <a:gd name="connsiteY10" fmla="*/ 1346400 h 1346400"/>
                      <a:gd name="connsiteX11" fmla="*/ 224404 w 2340000"/>
                      <a:gd name="connsiteY11" fmla="*/ 1346400 h 1346400"/>
                      <a:gd name="connsiteX12" fmla="*/ 0 w 2340000"/>
                      <a:gd name="connsiteY12" fmla="*/ 1121996 h 1346400"/>
                      <a:gd name="connsiteX13" fmla="*/ 0 w 2340000"/>
                      <a:gd name="connsiteY13" fmla="*/ 673200 h 1346400"/>
                      <a:gd name="connsiteX14" fmla="*/ 0 w 2340000"/>
                      <a:gd name="connsiteY14" fmla="*/ 224404 h 134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340000" h="1346400" extrusionOk="0">
                        <a:moveTo>
                          <a:pt x="0" y="224404"/>
                        </a:moveTo>
                        <a:cubicBezTo>
                          <a:pt x="-16426" y="90337"/>
                          <a:pt x="87786" y="4760"/>
                          <a:pt x="224404" y="0"/>
                        </a:cubicBezTo>
                        <a:cubicBezTo>
                          <a:pt x="401639" y="-15280"/>
                          <a:pt x="649583" y="9320"/>
                          <a:pt x="892625" y="0"/>
                        </a:cubicBezTo>
                        <a:cubicBezTo>
                          <a:pt x="1135667" y="-9320"/>
                          <a:pt x="1292308" y="21261"/>
                          <a:pt x="1504111" y="0"/>
                        </a:cubicBezTo>
                        <a:cubicBezTo>
                          <a:pt x="1715914" y="-21261"/>
                          <a:pt x="1859770" y="-6324"/>
                          <a:pt x="2115596" y="0"/>
                        </a:cubicBezTo>
                        <a:cubicBezTo>
                          <a:pt x="2238355" y="-3789"/>
                          <a:pt x="2345129" y="81490"/>
                          <a:pt x="2340000" y="224404"/>
                        </a:cubicBezTo>
                        <a:cubicBezTo>
                          <a:pt x="2330360" y="336482"/>
                          <a:pt x="2319158" y="565505"/>
                          <a:pt x="2340000" y="655248"/>
                        </a:cubicBezTo>
                        <a:cubicBezTo>
                          <a:pt x="2360842" y="744991"/>
                          <a:pt x="2328084" y="920097"/>
                          <a:pt x="2340000" y="1121996"/>
                        </a:cubicBezTo>
                        <a:cubicBezTo>
                          <a:pt x="2324458" y="1271641"/>
                          <a:pt x="2220480" y="1324303"/>
                          <a:pt x="2115596" y="1346400"/>
                        </a:cubicBezTo>
                        <a:cubicBezTo>
                          <a:pt x="1893328" y="1338122"/>
                          <a:pt x="1655103" y="1330723"/>
                          <a:pt x="1523023" y="1346400"/>
                        </a:cubicBezTo>
                        <a:cubicBezTo>
                          <a:pt x="1390943" y="1362077"/>
                          <a:pt x="1105662" y="1353474"/>
                          <a:pt x="892625" y="1346400"/>
                        </a:cubicBezTo>
                        <a:cubicBezTo>
                          <a:pt x="679588" y="1339326"/>
                          <a:pt x="449520" y="1361160"/>
                          <a:pt x="224404" y="1346400"/>
                        </a:cubicBezTo>
                        <a:cubicBezTo>
                          <a:pt x="104541" y="1351387"/>
                          <a:pt x="8661" y="1238348"/>
                          <a:pt x="0" y="1121996"/>
                        </a:cubicBezTo>
                        <a:cubicBezTo>
                          <a:pt x="-13798" y="1007095"/>
                          <a:pt x="13654" y="771447"/>
                          <a:pt x="0" y="673200"/>
                        </a:cubicBezTo>
                        <a:cubicBezTo>
                          <a:pt x="-13654" y="574953"/>
                          <a:pt x="21638" y="332019"/>
                          <a:pt x="0" y="22440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it-IT" sz="1600" b="1" dirty="0"/>
              <a:t>Rafforzamento </a:t>
            </a:r>
          </a:p>
          <a:p>
            <a:pPr algn="ctr"/>
            <a:r>
              <a:rPr lang="it-IT" sz="1600" b="1" dirty="0"/>
              <a:t>canali di contatto</a:t>
            </a:r>
          </a:p>
          <a:p>
            <a:pPr algn="ctr"/>
            <a:r>
              <a:rPr lang="it-IT" sz="1600" b="1" dirty="0"/>
              <a:t>(scelta dedicata nell’albero fonico e golden list)</a:t>
            </a:r>
          </a:p>
        </p:txBody>
      </p:sp>
    </p:spTree>
    <p:extLst>
      <p:ext uri="{BB962C8B-B14F-4D97-AF65-F5344CB8AC3E}">
        <p14:creationId xmlns:p14="http://schemas.microsoft.com/office/powerpoint/2010/main" val="2355154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0981" y="670121"/>
            <a:ext cx="3567801" cy="394980"/>
          </a:xfrm>
        </p:spPr>
        <p:txBody>
          <a:bodyPr/>
          <a:lstStyle/>
          <a:p>
            <a:r>
              <a:rPr lang="it-IT" dirty="0"/>
              <a:t>Sisma Centro Italia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64825" y="6264005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ct val="90000"/>
              </a:lnSpc>
              <a:defRPr sz="1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ED2235E-0982-3B42-A838-A74550CD4449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3"/>
          </p:nvPr>
        </p:nvSpPr>
        <p:spPr>
          <a:xfrm>
            <a:off x="750982" y="1091661"/>
            <a:ext cx="3222707" cy="276999"/>
          </a:xfrm>
        </p:spPr>
        <p:txBody>
          <a:bodyPr/>
          <a:lstStyle/>
          <a:p>
            <a:r>
              <a:rPr lang="it-IT" dirty="0"/>
              <a:t>Canali di contatto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9825" y="3675910"/>
            <a:ext cx="114029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4A70C7-CC91-4862-B389-1F59CB7533A9}"/>
              </a:ext>
            </a:extLst>
          </p:cNvPr>
          <p:cNvSpPr txBox="1"/>
          <p:nvPr/>
        </p:nvSpPr>
        <p:spPr>
          <a:xfrm>
            <a:off x="1100626" y="2000157"/>
            <a:ext cx="9990748" cy="3997835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/>
            <a:r>
              <a:rPr lang="it-IT" sz="1600" dirty="0"/>
              <a:t>Canali di contatto dedicati:</a:t>
            </a:r>
          </a:p>
          <a:p>
            <a:pPr algn="ctr"/>
            <a:endParaRPr lang="it-IT" sz="1600" dirty="0"/>
          </a:p>
          <a:p>
            <a:pPr marL="285750" indent="-285750" algn="ctr">
              <a:buFontTx/>
              <a:buChar char="-"/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Golden list dedicata alle associazioni dei consumatori</a:t>
            </a:r>
          </a:p>
          <a:p>
            <a:pPr marL="285750" indent="-285750" algn="ctr">
              <a:buFontTx/>
              <a:buChar char="-"/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Form web dedicato alle associazioni dei consumatori </a:t>
            </a:r>
          </a:p>
        </p:txBody>
      </p:sp>
    </p:spTree>
    <p:extLst>
      <p:ext uri="{BB962C8B-B14F-4D97-AF65-F5344CB8AC3E}">
        <p14:creationId xmlns:p14="http://schemas.microsoft.com/office/powerpoint/2010/main" val="324231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Agenda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57" name="Rectangle 83">
            <a:extLst>
              <a:ext uri="{FF2B5EF4-FFF2-40B4-BE49-F238E27FC236}">
                <a16:creationId xmlns:a16="http://schemas.microsoft.com/office/drawing/2014/main" id="{EAC6793F-6BD9-4CE8-B22A-6F78CC9A14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69445" y="2690771"/>
            <a:ext cx="7628391" cy="471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1772421" tIns="80924" rIns="1791464" bIns="80924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66610" lvl="1" indent="-165025" defTabSz="1034575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it-IT" sz="2400" b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58" name="Rectangle 7">
            <a:extLst>
              <a:ext uri="{FF2B5EF4-FFF2-40B4-BE49-F238E27FC236}">
                <a16:creationId xmlns:a16="http://schemas.microsoft.com/office/drawing/2014/main" id="{898350BE-7193-4A84-8CF0-026C7098AE3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61420" y="2794089"/>
            <a:ext cx="724444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sz="1600" b="1" dirty="0"/>
              <a:t> </a:t>
            </a:r>
            <a:r>
              <a:rPr lang="it-IT" altLang="it-IT" b="1" dirty="0"/>
              <a:t>Premessa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Tipologia e durata delle agevolazioni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Sblocco della fatturazione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Informative verso i clienti e canali di contatto</a:t>
            </a:r>
          </a:p>
        </p:txBody>
      </p:sp>
    </p:spTree>
    <p:extLst>
      <p:ext uri="{BB962C8B-B14F-4D97-AF65-F5344CB8AC3E}">
        <p14:creationId xmlns:p14="http://schemas.microsoft.com/office/powerpoint/2010/main" val="277776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Sisma</a:t>
            </a:r>
            <a:r>
              <a:rPr lang="en-GB" dirty="0"/>
              <a:t> Centro Italia </a:t>
            </a:r>
            <a:br>
              <a:rPr lang="en-GB" dirty="0"/>
            </a:br>
            <a:r>
              <a:rPr lang="en-US" altLang="it-IT" sz="1800" dirty="0" err="1">
                <a:latin typeface="+mn-lt"/>
                <a:ea typeface="+mn-ea"/>
                <a:cs typeface="+mn-cs"/>
              </a:rPr>
              <a:t>Perimetro</a:t>
            </a:r>
            <a:r>
              <a:rPr lang="en-US" altLang="it-IT" sz="1800" dirty="0">
                <a:latin typeface="+mn-lt"/>
                <a:ea typeface="+mn-ea"/>
                <a:cs typeface="+mn-cs"/>
              </a:rPr>
              <a:t> </a:t>
            </a:r>
            <a:r>
              <a:rPr lang="en-US" altLang="it-IT" sz="1800" dirty="0" err="1">
                <a:latin typeface="+mn-lt"/>
                <a:ea typeface="+mn-ea"/>
                <a:cs typeface="+mn-cs"/>
              </a:rPr>
              <a:t>cratere</a:t>
            </a: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304800" y="5679424"/>
            <a:ext cx="11187289" cy="364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  <a:spcBef>
                <a:spcPts val="30"/>
              </a:spcBef>
              <a:spcAft>
                <a:spcPts val="30"/>
              </a:spcAft>
              <a:buSzPct val="130000"/>
              <a:tabLst>
                <a:tab pos="273050" algn="l"/>
              </a:tabLst>
            </a:pPr>
            <a:r>
              <a:rPr lang="it-IT" b="1" dirty="0"/>
              <a:t>140 Comuni nel cratere sismico, appartenenti a 4 diverse Regioni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6"/>
          </p:nvPr>
        </p:nvSpPr>
        <p:spPr>
          <a:xfrm>
            <a:off x="11305007" y="6628105"/>
            <a:ext cx="762000" cy="153888"/>
          </a:xfrm>
        </p:spPr>
        <p:txBody>
          <a:bodyPr/>
          <a:lstStyle/>
          <a:p>
            <a:fld id="{3F8766EF-29E8-4B8B-9FFA-FA044E3C79E5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45058" name="Picture 2" descr="La cartina della ricostruzione in Centro It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993" y="1630496"/>
            <a:ext cx="5987043" cy="307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con angoli arrotondati in diagonale 3"/>
          <p:cNvSpPr/>
          <p:nvPr/>
        </p:nvSpPr>
        <p:spPr>
          <a:xfrm>
            <a:off x="6853954" y="1961297"/>
            <a:ext cx="2449167" cy="1872573"/>
          </a:xfrm>
          <a:prstGeom prst="round2Diag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MARCHE:</a:t>
            </a:r>
          </a:p>
          <a:p>
            <a:pPr algn="ctr"/>
            <a:r>
              <a:rPr lang="it-IT" sz="2000" b="1" dirty="0">
                <a:solidFill>
                  <a:schemeClr val="accent1"/>
                </a:solidFill>
              </a:rPr>
              <a:t>87 COMUNI</a:t>
            </a:r>
          </a:p>
        </p:txBody>
      </p:sp>
      <p:sp>
        <p:nvSpPr>
          <p:cNvPr id="13" name="Rettangolo con angoli arrotondati in diagonale 12"/>
          <p:cNvSpPr/>
          <p:nvPr/>
        </p:nvSpPr>
        <p:spPr>
          <a:xfrm>
            <a:off x="7664997" y="4197722"/>
            <a:ext cx="3640010" cy="865701"/>
          </a:xfrm>
          <a:prstGeom prst="round2Diag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ABRUZZO: 23 COMUNI</a:t>
            </a:r>
          </a:p>
        </p:txBody>
      </p:sp>
      <p:sp>
        <p:nvSpPr>
          <p:cNvPr id="14" name="Rettangolo con angoli arrotondati in diagonale 13"/>
          <p:cNvSpPr/>
          <p:nvPr/>
        </p:nvSpPr>
        <p:spPr>
          <a:xfrm>
            <a:off x="915464" y="2511846"/>
            <a:ext cx="3788738" cy="782197"/>
          </a:xfrm>
          <a:prstGeom prst="round2Diag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UMBRIA: 15 COMUNI</a:t>
            </a:r>
          </a:p>
        </p:txBody>
      </p:sp>
      <p:sp>
        <p:nvSpPr>
          <p:cNvPr id="15" name="Rettangolo con angoli arrotondati in diagonale 14"/>
          <p:cNvSpPr/>
          <p:nvPr/>
        </p:nvSpPr>
        <p:spPr>
          <a:xfrm>
            <a:off x="428886" y="3710131"/>
            <a:ext cx="3788738" cy="996971"/>
          </a:xfrm>
          <a:prstGeom prst="round2Diag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LAZIO: 15 COMUNI</a:t>
            </a:r>
          </a:p>
        </p:txBody>
      </p:sp>
      <p:sp>
        <p:nvSpPr>
          <p:cNvPr id="12" name="Rettangolo con angoli arrotondati in diagonale 11">
            <a:extLst>
              <a:ext uri="{FF2B5EF4-FFF2-40B4-BE49-F238E27FC236}">
                <a16:creationId xmlns:a16="http://schemas.microsoft.com/office/drawing/2014/main" id="{8464BC89-1318-4FC0-B6DE-6DCB80EA3BF1}"/>
              </a:ext>
            </a:extLst>
          </p:cNvPr>
          <p:cNvSpPr/>
          <p:nvPr/>
        </p:nvSpPr>
        <p:spPr>
          <a:xfrm>
            <a:off x="9358422" y="1482645"/>
            <a:ext cx="2525944" cy="123751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I° sisma: 24.8.16 </a:t>
            </a:r>
          </a:p>
          <a:p>
            <a:pPr algn="ctr"/>
            <a:r>
              <a:rPr lang="it-IT" sz="2000" b="1" dirty="0">
                <a:solidFill>
                  <a:schemeClr val="accent1"/>
                </a:solidFill>
              </a:rPr>
              <a:t>II° sisma: 26.10.16</a:t>
            </a:r>
          </a:p>
          <a:p>
            <a:pPr algn="ctr"/>
            <a:r>
              <a:rPr lang="it-IT" sz="2000" b="1" dirty="0">
                <a:solidFill>
                  <a:schemeClr val="accent1"/>
                </a:solidFill>
              </a:rPr>
              <a:t>III° sisma: 18.01.17</a:t>
            </a:r>
          </a:p>
        </p:txBody>
      </p:sp>
      <p:sp>
        <p:nvSpPr>
          <p:cNvPr id="16" name="Rettangolo con angoli arrotondati in diagonale 15">
            <a:extLst>
              <a:ext uri="{FF2B5EF4-FFF2-40B4-BE49-F238E27FC236}">
                <a16:creationId xmlns:a16="http://schemas.microsoft.com/office/drawing/2014/main" id="{CE1440EF-8A94-4D5D-9BCF-DAADC02C1AF0}"/>
              </a:ext>
            </a:extLst>
          </p:cNvPr>
          <p:cNvSpPr/>
          <p:nvPr/>
        </p:nvSpPr>
        <p:spPr>
          <a:xfrm>
            <a:off x="9200769" y="1331978"/>
            <a:ext cx="2841250" cy="298262"/>
          </a:xfrm>
          <a:prstGeom prst="round2Diag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TRE TERREMOTI</a:t>
            </a:r>
          </a:p>
        </p:txBody>
      </p:sp>
    </p:spTree>
    <p:extLst>
      <p:ext uri="{BB962C8B-B14F-4D97-AF65-F5344CB8AC3E}">
        <p14:creationId xmlns:p14="http://schemas.microsoft.com/office/powerpoint/2010/main" val="36757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3574149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1652513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Premessa</a:t>
            </a:r>
            <a:endParaRPr lang="en-US" sz="1200" dirty="0"/>
          </a:p>
        </p:txBody>
      </p:sp>
      <p:sp>
        <p:nvSpPr>
          <p:cNvPr id="6" name="Segnaposto contenuto 1">
            <a:extLst>
              <a:ext uri="{FF2B5EF4-FFF2-40B4-BE49-F238E27FC236}">
                <a16:creationId xmlns:a16="http://schemas.microsoft.com/office/drawing/2014/main" id="{DE292637-CB44-4CFF-BFFB-58FCE51A7FCB}"/>
              </a:ext>
            </a:extLst>
          </p:cNvPr>
          <p:cNvSpPr txBox="1">
            <a:spLocks/>
          </p:cNvSpPr>
          <p:nvPr/>
        </p:nvSpPr>
        <p:spPr>
          <a:xfrm>
            <a:off x="-587023" y="5915373"/>
            <a:ext cx="6507016" cy="620836"/>
          </a:xfrm>
          <a:prstGeom prst="rect">
            <a:avLst/>
          </a:prstGeom>
        </p:spPr>
        <p:txBody>
          <a:bodyPr vert="horz" wrap="square" lIns="0" tIns="0" rIns="18000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None/>
              <a:tabLst>
                <a:tab pos="1057275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2857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Lucida Grande"/>
              <a:buChar char="-"/>
              <a:tabLst>
                <a:tab pos="1057275" algn="l"/>
              </a:tabLst>
              <a:defRPr sz="18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698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Lucida Grande"/>
              <a:buChar char="-"/>
              <a:tabLst>
                <a:tab pos="1057275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2714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Lucida Grande"/>
              <a:buChar char="-"/>
              <a:tabLst>
                <a:tab pos="1057275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2714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Lucida Grande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dirty="0"/>
              <a:t>*secondo quanto previsto dalla Delibera 252/2017/R/</a:t>
            </a:r>
            <a:r>
              <a:rPr lang="it-IT" sz="1100" dirty="0" err="1"/>
              <a:t>com</a:t>
            </a:r>
            <a:r>
              <a:rPr lang="it-IT" sz="1100" dirty="0"/>
              <a:t> e </a:t>
            </a:r>
            <a:r>
              <a:rPr lang="it-IT" sz="1100" dirty="0" err="1"/>
              <a:t>s.m.i.</a:t>
            </a:r>
            <a:endParaRPr lang="it-IT" sz="1100" dirty="0">
              <a:highlight>
                <a:srgbClr val="FFFF00"/>
              </a:highligh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9BE2634-198C-4491-A112-BF7488971BAC}"/>
              </a:ext>
            </a:extLst>
          </p:cNvPr>
          <p:cNvSpPr txBox="1"/>
          <p:nvPr/>
        </p:nvSpPr>
        <p:spPr>
          <a:xfrm>
            <a:off x="512962" y="1783860"/>
            <a:ext cx="11166075" cy="2291645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/>
            <a:r>
              <a:rPr lang="it-IT" sz="2000" dirty="0"/>
              <a:t>In seguito agli eventi sismici che hanno interessato il Centro Italia tra il 2016 e il 2017, il Governo ha adottato disposizioni per le popolazioni colpite da tali eventi.</a:t>
            </a:r>
          </a:p>
          <a:p>
            <a:pPr algn="ctr"/>
            <a:r>
              <a:rPr lang="it-IT" sz="2000" dirty="0"/>
              <a:t>L’ARERA (Autorità di Regolazione per Energia, Reti e Ambiente),</a:t>
            </a:r>
          </a:p>
          <a:p>
            <a:pPr algn="ctr"/>
            <a:r>
              <a:rPr lang="it-IT" sz="2000" b="1" dirty="0"/>
              <a:t>ha disposto la sospensione dei termini di pagamento  </a:t>
            </a:r>
          </a:p>
          <a:p>
            <a:pPr algn="ctr"/>
            <a:r>
              <a:rPr lang="it-IT" sz="2000" b="1" dirty="0"/>
              <a:t>e l’applicazione di tariffe speciali agevolate per le forniture del cratere sismico*</a:t>
            </a:r>
            <a:r>
              <a:rPr lang="it-IT" sz="2000" dirty="0"/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A8325D3-E4BF-4E31-83C4-393D09CBC900}"/>
              </a:ext>
            </a:extLst>
          </p:cNvPr>
          <p:cNvSpPr txBox="1"/>
          <p:nvPr/>
        </p:nvSpPr>
        <p:spPr>
          <a:xfrm>
            <a:off x="512962" y="4488423"/>
            <a:ext cx="11166075" cy="1324943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/>
            <a:r>
              <a:rPr lang="it-IT" sz="2000" b="1" dirty="0"/>
              <a:t>La fatturazione di tali clienti da parte di Enel Energia </a:t>
            </a:r>
          </a:p>
          <a:p>
            <a:pPr algn="ctr"/>
            <a:r>
              <a:rPr lang="it-IT" sz="2000" b="1" dirty="0"/>
              <a:t>riprenderà a partire da gennaio 2021.</a:t>
            </a:r>
            <a:endParaRPr lang="it-IT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896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3574149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3574149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Nuova Del. 429/20 ARERA</a:t>
            </a:r>
            <a:endParaRPr lang="en-US" sz="12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9BE2634-198C-4491-A112-BF7488971BAC}"/>
              </a:ext>
            </a:extLst>
          </p:cNvPr>
          <p:cNvSpPr txBox="1"/>
          <p:nvPr/>
        </p:nvSpPr>
        <p:spPr>
          <a:xfrm>
            <a:off x="512962" y="1783860"/>
            <a:ext cx="11166075" cy="3397740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algn="ctr" fontAlgn="base"/>
            <a:r>
              <a:rPr lang="it-IT" dirty="0"/>
              <a:t>La Delibera 429/20 dell’ARERA, pubblicata il 6 novembre 2020, dando attuazione alle disposizioni normative recate dall'articolo 57, comma 18, lettera a), del decreto-legge 104/20, ha disposto la proroga, fino al 31 dicembre 2020, delle agevolazioni di natura tariffaria, già previste dalla deliberazione 252/2017/R/</a:t>
            </a:r>
            <a:r>
              <a:rPr lang="it-IT" dirty="0" err="1"/>
              <a:t>com</a:t>
            </a:r>
            <a:r>
              <a:rPr lang="it-IT" dirty="0"/>
              <a:t> a favore delle popolazioni colpite dagli eventi sismici verificatisi a far data dal 24 agosto 2016 nel Centro Italia.</a:t>
            </a:r>
            <a:r>
              <a:rPr lang="en-US" dirty="0"/>
              <a:t>​</a:t>
            </a:r>
          </a:p>
          <a:p>
            <a:pPr algn="ctr" fontAlgn="base"/>
            <a:r>
              <a:rPr lang="it-IT" dirty="0"/>
              <a:t>​</a:t>
            </a:r>
          </a:p>
          <a:p>
            <a:pPr algn="ctr" fontAlgn="base"/>
            <a:r>
              <a:rPr lang="it-IT" dirty="0"/>
              <a:t>Inoltre il termine ultimo per l’emissione della fattura unica di conguaglio, per tutte le forniture (agibili ed inagibili) è prorogato al 30 giugno 2021.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3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Agenda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6" name="Rectangle 83">
            <a:extLst>
              <a:ext uri="{FF2B5EF4-FFF2-40B4-BE49-F238E27FC236}">
                <a16:creationId xmlns:a16="http://schemas.microsoft.com/office/drawing/2014/main" id="{680334EC-B671-4189-8CDC-B1A39F1434C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51297" y="2859498"/>
            <a:ext cx="7628391" cy="471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1772421" tIns="80924" rIns="1791464" bIns="80924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66610" lvl="1" indent="-165025" defTabSz="1034575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it-IT" sz="2400" b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7B2C8D8-A64C-4FA7-8868-A1FB64279CB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43272" y="2424619"/>
            <a:ext cx="724444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sz="1600" b="1" dirty="0"/>
              <a:t> </a:t>
            </a:r>
            <a:r>
              <a:rPr lang="it-IT" altLang="it-IT" dirty="0"/>
              <a:t>Premessa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b="1" dirty="0"/>
              <a:t>Tipologia e durata delle agevolazioni</a:t>
            </a:r>
          </a:p>
          <a:p>
            <a:pPr lvl="1" eaLnBrk="1" hangingPunct="1">
              <a:spcBef>
                <a:spcPct val="100000"/>
              </a:spcBef>
              <a:spcAft>
                <a:spcPct val="0"/>
              </a:spcAft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Sblocco della fatturazione</a:t>
            </a:r>
          </a:p>
          <a:p>
            <a:pPr lvl="1" eaLnBrk="1" hangingPunct="1">
              <a:spcBef>
                <a:spcPct val="100000"/>
              </a:spcBef>
              <a:buSzPct val="120000"/>
              <a:buFont typeface="Arial" panose="020B0604020202020204" pitchFamily="34" charset="0"/>
              <a:buChar char="•"/>
            </a:pPr>
            <a:r>
              <a:rPr lang="it-IT" altLang="it-IT" dirty="0"/>
              <a:t> Informative verso i clienti e canali di contatto</a:t>
            </a:r>
          </a:p>
        </p:txBody>
      </p:sp>
    </p:spTree>
    <p:extLst>
      <p:ext uri="{BB962C8B-B14F-4D97-AF65-F5344CB8AC3E}">
        <p14:creationId xmlns:p14="http://schemas.microsoft.com/office/powerpoint/2010/main" val="260193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3865135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282655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Cliente interessati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B4EB7A0-0FBA-4EC3-8E43-A08F6B4F011B}"/>
              </a:ext>
            </a:extLst>
          </p:cNvPr>
          <p:cNvSpPr txBox="1"/>
          <p:nvPr/>
        </p:nvSpPr>
        <p:spPr>
          <a:xfrm>
            <a:off x="261130" y="1580725"/>
            <a:ext cx="11669740" cy="4910385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Sono interessati allo </a:t>
            </a: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sblocco della fatturazione 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tutti i clienti che fruiscono della “tariffa agevolata sisma” ovvero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le forniture domestiche, non domestiche e della Pubblica Amministrazione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(ad eccezione delle forniture per illuminazione pubblica) per le quali tale tariffa viene applicata: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it-IT" sz="16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modo automatico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it-IT" altLang="it-IT" sz="16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it-IT" altLang="it-IT" sz="16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 </a:t>
            </a:r>
            <a:r>
              <a:rPr lang="it-IT" altLang="it-IT" sz="16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forniture attive alla data del sisma 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nei comuni del cratere sismico (ad eccezione dei 6 comuni di Teramo, </a:t>
            </a:r>
          </a:p>
          <a:p>
            <a:pPr lvl="1"/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  Rieti, Ascoli Piceno,  Macerata, Fabriano e Spoleto) definiti dagli allegati 1, 2, 2bis del DL 189/16</a:t>
            </a:r>
            <a:endParaRPr lang="it-IT" altLang="it-IT" sz="16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 forniture relative alle Soluzioni Abitative di Emergenza (</a:t>
            </a:r>
            <a:r>
              <a:rPr lang="it-IT" altLang="it-IT" sz="16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SAE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it-IT" altLang="it-IT" sz="16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ed ai Moduli Abitativi Provvisori Rurali di Emergenza (</a:t>
            </a:r>
            <a:r>
              <a:rPr lang="it-IT" altLang="it-IT" sz="16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MAPRE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) alle forniture relative ai </a:t>
            </a: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servizi generali delle aree di accoglienza</a:t>
            </a:r>
          </a:p>
          <a:p>
            <a:pPr lvl="1"/>
            <a:endParaRPr lang="it-IT" altLang="it-IT" sz="1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modo non automatico (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ovvero a seguito di presentazione di apposita</a:t>
            </a:r>
            <a:r>
              <a:rPr lang="it-IT" altLang="it-IT" sz="1600" b="1" dirty="0">
                <a:ea typeface="Times New Roman" panose="02020603050405020304" pitchFamily="18" charset="0"/>
                <a:cs typeface="Calibri" panose="020F0502020204030204" pitchFamily="34" charset="0"/>
              </a:rPr>
              <a:t> richiesta scritta da presentare ai trader entro il 31 dicembre 2020)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it-IT" altLang="it-IT" sz="16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it-IT" altLang="it-IT" sz="16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 forniture dei singoli soggetti danneggiati che abbiano dichiarato l’inagibilità del fabbricato nei 6 comuni di </a:t>
            </a:r>
          </a:p>
          <a:p>
            <a:pPr lvl="1"/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  Teramo, Rieti, Ascoli Piceno, Macerata, Fabriano, Spoleto;</a:t>
            </a:r>
            <a:endParaRPr lang="it-IT" altLang="it-IT" sz="16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 forniture dei singoli soggetti danneggiati che abbiano dichiarato l’inagibilità del fabbricato, in una delle regioni colpite dal sisma (Abruzzo, Lazio, Marche, Umbria)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 forniture in “portabilità”, ovvero di clienti che si sono trasferiti altrove per inagibilità del proprio immobile originario</a:t>
            </a:r>
          </a:p>
          <a:p>
            <a:pPr lvl="1"/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   nel cratere. </a:t>
            </a:r>
            <a:endParaRPr lang="it-IT" altLang="it-IT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0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8724838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8724838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Tipologia e durata delle agevolazioni</a:t>
            </a:r>
            <a:endParaRPr lang="en-US" sz="1200" u="sng" dirty="0">
              <a:solidFill>
                <a:schemeClr val="accent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559C2AF-86F2-49E7-B5BC-B0808AA036E0}"/>
              </a:ext>
            </a:extLst>
          </p:cNvPr>
          <p:cNvSpPr txBox="1"/>
          <p:nvPr/>
        </p:nvSpPr>
        <p:spPr>
          <a:xfrm>
            <a:off x="418323" y="1479604"/>
            <a:ext cx="11669740" cy="4910385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>
              <a:spcAft>
                <a:spcPts val="0"/>
              </a:spcAft>
            </a:pPr>
            <a:r>
              <a:rPr lang="it-IT" sz="1600" b="1" spc="35" dirty="0">
                <a:ea typeface="Times New Roman" panose="02020603050405020304" pitchFamily="18" charset="0"/>
                <a:cs typeface="Times New Roman" panose="02020603050405020304" pitchFamily="18" charset="0"/>
              </a:rPr>
              <a:t>Tariffa agevolata</a:t>
            </a:r>
          </a:p>
          <a:p>
            <a:pPr>
              <a:spcAft>
                <a:spcPts val="0"/>
              </a:spcAft>
            </a:pPr>
            <a:r>
              <a:rPr lang="it-IT" sz="1600" spc="35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Tutti i consumi effettuati a partire dalla data del sisma saranno valorizzati secondo due </a:t>
            </a: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tariffe speciali agevolate secondo quanto deciso dall’Autorità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La tariffa agevolata fuori «zona rossa» 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consiste nell’azzeramento in bolletta elettrica, fino al 31/12/20, delle seguenti voci :</a:t>
            </a:r>
          </a:p>
          <a:p>
            <a:pPr marL="449580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oneri di sistema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il trasporto dell’energia elettrica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la gestione del contatore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La tariffa agevolata in «zona rossa</a:t>
            </a: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» consiste nell’azzeramento in bolletta elettrica, fino al 31/12/20, delle seguenti voci:</a:t>
            </a:r>
          </a:p>
          <a:p>
            <a:pPr marL="449580"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oneri di sistema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il trasporto dell’energia elettrica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la gestione del contatore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Spesa per la commercializzazione al dettaglio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"/>
            </a:pPr>
            <a:endParaRPr lang="it-IT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50071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72998" y="700389"/>
            <a:ext cx="3278113" cy="394980"/>
          </a:xfrm>
        </p:spPr>
        <p:txBody>
          <a:bodyPr/>
          <a:lstStyle/>
          <a:p>
            <a:r>
              <a:rPr lang="en-GB" sz="2400" dirty="0"/>
              <a:t>Sisma Centro Italia</a:t>
            </a:r>
            <a:br>
              <a:rPr lang="en-GB" sz="2400" dirty="0"/>
            </a:br>
            <a:br>
              <a:rPr lang="it-IT" sz="1600" dirty="0"/>
            </a:br>
            <a:endParaRPr lang="en-US" sz="1600" u="sng" dirty="0">
              <a:solidFill>
                <a:schemeClr val="accent1"/>
              </a:solidFill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B3E794C1-E3DC-4A64-B00A-0622F966EAE6}"/>
              </a:ext>
            </a:extLst>
          </p:cNvPr>
          <p:cNvSpPr txBox="1">
            <a:spLocks/>
          </p:cNvSpPr>
          <p:nvPr/>
        </p:nvSpPr>
        <p:spPr>
          <a:xfrm>
            <a:off x="672998" y="1050279"/>
            <a:ext cx="3865136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Cratere sismico e Zona Rossa</a:t>
            </a:r>
            <a:endParaRPr lang="en-US" sz="1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B4EB7A0-0FBA-4EC3-8E43-A08F6B4F011B}"/>
              </a:ext>
            </a:extLst>
          </p:cNvPr>
          <p:cNvSpPr txBox="1"/>
          <p:nvPr/>
        </p:nvSpPr>
        <p:spPr>
          <a:xfrm>
            <a:off x="553156" y="2077156"/>
            <a:ext cx="10859911" cy="3549878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37000">
                  <a:schemeClr val="accent3"/>
                </a:gs>
                <a:gs pos="69000">
                  <a:schemeClr val="accent1"/>
                </a:gs>
                <a:gs pos="86000">
                  <a:schemeClr val="accent5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>
            <a:noAutofit/>
          </a:bodyPr>
          <a:lstStyle/>
          <a:p>
            <a:pPr lvl="1"/>
            <a:r>
              <a:rPr lang="it-IT" altLang="it-IT" sz="1600" dirty="0">
                <a:cs typeface="Calibri" panose="020F0502020204030204" pitchFamily="34" charset="0"/>
              </a:rPr>
              <a:t>Il cratere sismico consiste nei comuni degli </a:t>
            </a:r>
            <a:r>
              <a:rPr lang="it-IT" altLang="it-IT" sz="1600" dirty="0">
                <a:ea typeface="Times New Roman" panose="02020603050405020304" pitchFamily="18" charset="0"/>
                <a:cs typeface="Calibri" panose="020F0502020204030204" pitchFamily="34" charset="0"/>
              </a:rPr>
              <a:t>allegati 1, 2, 2bis del DL 189/16.</a:t>
            </a:r>
          </a:p>
          <a:p>
            <a:pPr lvl="1"/>
            <a:endParaRPr lang="it-IT" altLang="it-IT" sz="1600" dirty="0">
              <a:cs typeface="Calibri" panose="020F0502020204030204" pitchFamily="34" charset="0"/>
            </a:endParaRPr>
          </a:p>
          <a:p>
            <a:pPr lvl="1"/>
            <a:r>
              <a:rPr lang="it-IT" altLang="it-IT" sz="1600" dirty="0">
                <a:cs typeface="Calibri" panose="020F0502020204030204" pitchFamily="34" charset="0"/>
              </a:rPr>
              <a:t>Alcuni di questi comuni hanno istituito una zona rossa: secondo quanto previsto dalla Del. 54/2020 dell’ARERA la zona rossa è «</a:t>
            </a:r>
            <a:r>
              <a:rPr lang="it-IT" sz="1600" i="1" dirty="0"/>
              <a:t>“istituita mediante apposita ordinanza sindacale”, emessa nel periodo compreso tra il 24 agosto 2016 e il 25 luglio 2018»</a:t>
            </a:r>
          </a:p>
          <a:p>
            <a:pPr lvl="1"/>
            <a:endParaRPr lang="it-IT" altLang="it-IT" sz="1600" i="1" dirty="0"/>
          </a:p>
          <a:p>
            <a:pPr lvl="1"/>
            <a:r>
              <a:rPr lang="it-IT" altLang="it-IT" sz="1600" dirty="0"/>
              <a:t>Se le forniture rientrano tra quelle situate all’interno delle zone rosse, le stesse sono automaticamente agevolate con la tariffa «zona rossa».</a:t>
            </a:r>
          </a:p>
        </p:txBody>
      </p:sp>
    </p:spTree>
    <p:extLst>
      <p:ext uri="{BB962C8B-B14F-4D97-AF65-F5344CB8AC3E}">
        <p14:creationId xmlns:p14="http://schemas.microsoft.com/office/powerpoint/2010/main" val="36581430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48116887c4dead878f6f73a3e1151886c51a7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36gvSKSCek._ULMKWcog"/>
</p:tagLst>
</file>

<file path=ppt/theme/theme1.xml><?xml version="1.0" encoding="utf-8"?>
<a:theme xmlns:a="http://schemas.openxmlformats.org/drawingml/2006/main" name="1_Enel Template v2.2">
  <a:themeElements>
    <a:clrScheme name="ENEL">
      <a:dk1>
        <a:sysClr val="windowText" lastClr="000000"/>
      </a:dk1>
      <a:lt1>
        <a:sysClr val="window" lastClr="FFFFFF"/>
      </a:lt1>
      <a:dk2>
        <a:srgbClr val="C6C6C6"/>
      </a:dk2>
      <a:lt2>
        <a:srgbClr val="EDEEE8"/>
      </a:lt2>
      <a:accent1>
        <a:srgbClr val="0655FA"/>
      </a:accent1>
      <a:accent2>
        <a:srgbClr val="40B9E6"/>
      </a:accent2>
      <a:accent3>
        <a:srgbClr val="E71401"/>
      </a:accent3>
      <a:accent4>
        <a:srgbClr val="FE0F64"/>
      </a:accent4>
      <a:accent5>
        <a:srgbClr val="028C59"/>
      </a:accent5>
      <a:accent6>
        <a:srgbClr val="55BD5A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36000" rIns="72000" bIns="36000"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88E4D010-1F27-4A82-8F74-3F1761496E3A}" vid="{18D66783-A63F-4EA3-9EB7-07C3A372964C}"/>
    </a:ext>
  </a:extLst>
</a:theme>
</file>

<file path=ppt/theme/theme2.xml><?xml version="1.0" encoding="utf-8"?>
<a:theme xmlns:a="http://schemas.openxmlformats.org/drawingml/2006/main" name="1_Enel+PowerPoint+template_printfriendly">
  <a:themeElements>
    <a:clrScheme name="ENEL">
      <a:dk1>
        <a:sysClr val="windowText" lastClr="000000"/>
      </a:dk1>
      <a:lt1>
        <a:sysClr val="window" lastClr="FFFFFF"/>
      </a:lt1>
      <a:dk2>
        <a:srgbClr val="C6C6C6"/>
      </a:dk2>
      <a:lt2>
        <a:srgbClr val="EDEEE8"/>
      </a:lt2>
      <a:accent1>
        <a:srgbClr val="0655FA"/>
      </a:accent1>
      <a:accent2>
        <a:srgbClr val="40B9E6"/>
      </a:accent2>
      <a:accent3>
        <a:srgbClr val="E71401"/>
      </a:accent3>
      <a:accent4>
        <a:srgbClr val="FE0F64"/>
      </a:accent4>
      <a:accent5>
        <a:srgbClr val="028C59"/>
      </a:accent5>
      <a:accent6>
        <a:srgbClr val="55BD5A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36000" rIns="72000" bIns="36000"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88E4D010-1F27-4A82-8F74-3F1761496E3A}" vid="{82C91379-86C5-4FC2-B588-90C0BFC7AC0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7055D559004389A37AF06AE7EB6C" ma:contentTypeVersion="10" ma:contentTypeDescription="Create a new document." ma:contentTypeScope="" ma:versionID="9100a9c442153c212e43017a731a1c5f">
  <xsd:schema xmlns:xsd="http://www.w3.org/2001/XMLSchema" xmlns:xs="http://www.w3.org/2001/XMLSchema" xmlns:p="http://schemas.microsoft.com/office/2006/metadata/properties" xmlns:ns3="a7a9373d-8c7c-4674-87b8-712713bb5384" xmlns:ns4="65215f68-9063-4b6f-82e8-64243b936287" targetNamespace="http://schemas.microsoft.com/office/2006/metadata/properties" ma:root="true" ma:fieldsID="b5b52565e7fd2c8b96d1794d5ef9fe03" ns3:_="" ns4:_="">
    <xsd:import namespace="a7a9373d-8c7c-4674-87b8-712713bb5384"/>
    <xsd:import namespace="65215f68-9063-4b6f-82e8-64243b9362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9373d-8c7c-4674-87b8-712713bb53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15f68-9063-4b6f-82e8-64243b93628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C60C04-50AB-4A7F-96D4-20A4682E651F}">
  <ds:schemaRefs>
    <ds:schemaRef ds:uri="http://schemas.microsoft.com/office/2006/metadata/properties"/>
    <ds:schemaRef ds:uri="65215f68-9063-4b6f-82e8-64243b936287"/>
    <ds:schemaRef ds:uri="http://purl.org/dc/terms/"/>
    <ds:schemaRef ds:uri="http://purl.org/dc/elements/1.1/"/>
    <ds:schemaRef ds:uri="a7a9373d-8c7c-4674-87b8-712713bb538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3E705F-DE84-478A-B413-2991F626FF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5F38F-6B9A-49EE-9FF5-DEADB7D51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a9373d-8c7c-4674-87b8-712713bb5384"/>
    <ds:schemaRef ds:uri="65215f68-9063-4b6f-82e8-64243b9362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Enel+PowerPoint+template_printfriendly</Template>
  <TotalTime>0</TotalTime>
  <Words>1180</Words>
  <Application>Microsoft Office PowerPoint</Application>
  <PresentationFormat>Widescreen</PresentationFormat>
  <Paragraphs>168</Paragraphs>
  <Slides>16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Calibri</vt:lpstr>
      <vt:lpstr>Lucida Grande</vt:lpstr>
      <vt:lpstr>Symbol</vt:lpstr>
      <vt:lpstr>Wingdings</vt:lpstr>
      <vt:lpstr>1_Enel Template v2.2</vt:lpstr>
      <vt:lpstr>1_Enel+PowerPoint+template_printfriendly</vt:lpstr>
      <vt:lpstr>Diapositiva think-cell</vt:lpstr>
      <vt:lpstr>Sisma Centro Italia  Enel Energia</vt:lpstr>
      <vt:lpstr>Sisma Centro Italia  </vt:lpstr>
      <vt:lpstr>Sisma Centro Italia  Perimetro cratere</vt:lpstr>
      <vt:lpstr>Sisma Centro Italia  </vt:lpstr>
      <vt:lpstr>Sisma Centro Italia  </vt:lpstr>
      <vt:lpstr>Sisma Centro Italia  </vt:lpstr>
      <vt:lpstr>Sisma Centro Italia  </vt:lpstr>
      <vt:lpstr>Sisma Centro Italia</vt:lpstr>
      <vt:lpstr>Sisma Centro Italia  </vt:lpstr>
      <vt:lpstr>Sisma Centro Italia  </vt:lpstr>
      <vt:lpstr>Sisma Centro Italia  </vt:lpstr>
      <vt:lpstr>Sisma Centro Italia  </vt:lpstr>
      <vt:lpstr>Sisma Centro Italia </vt:lpstr>
      <vt:lpstr>Sisma Centro Italia  </vt:lpstr>
      <vt:lpstr>Sisma Centro Italia Attività di comunicazione vs i clienti e rafforzamento dei canali di contatto</vt:lpstr>
      <vt:lpstr>Sisma Centro Italia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Sisma Centro Italia  Punto della situazione</dc:title>
  <dc:creator/>
  <cp:lastModifiedBy/>
  <cp:revision>78</cp:revision>
  <cp:lastPrinted>2016-01-18T12:45:27Z</cp:lastPrinted>
  <dcterms:created xsi:type="dcterms:W3CDTF">2016-01-27T13:09:04Z</dcterms:created>
  <dcterms:modified xsi:type="dcterms:W3CDTF">2020-12-02T11:49:53Z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0x0101002EBD7055D559004389A37AF06AE7EB6C</vt:lpwstr>
  </property>
</Properties>
</file>